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Lst>
  <p:notesMasterIdLst>
    <p:notesMasterId r:id="rId58"/>
  </p:notesMasterIdLst>
  <p:handoutMasterIdLst>
    <p:handoutMasterId r:id="rId59"/>
  </p:handoutMasterIdLst>
  <p:sldIdLst>
    <p:sldId id="256" r:id="rId2"/>
    <p:sldId id="261"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6" r:id="rId17"/>
    <p:sldId id="315"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259" r:id="rId57"/>
  </p:sldIdLst>
  <p:sldSz cx="10058400" cy="7772400"/>
  <p:notesSz cx="7772400" cy="10058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15:guide id="1" orient="horz" pos="3168">
          <p15:clr>
            <a:srgbClr val="A4A3A4"/>
          </p15:clr>
        </p15:guide>
        <p15:guide id="2" pos="244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cGill, Debbie" initials="MD"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3F87"/>
    <a:srgbClr val="D8A31F"/>
    <a:srgbClr val="EEBB00"/>
    <a:srgbClr val="0E25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831" autoAdjust="0"/>
  </p:normalViewPr>
  <p:slideViewPr>
    <p:cSldViewPr>
      <p:cViewPr varScale="1">
        <p:scale>
          <a:sx n="90" d="100"/>
          <a:sy n="90" d="100"/>
        </p:scale>
        <p:origin x="1956" y="90"/>
      </p:cViewPr>
      <p:guideLst>
        <p:guide orient="horz" pos="2880"/>
        <p:guide pos="2160"/>
      </p:guideLst>
    </p:cSldViewPr>
  </p:slideViewPr>
  <p:notesTextViewPr>
    <p:cViewPr>
      <p:scale>
        <a:sx n="100" d="100"/>
        <a:sy n="100" d="100"/>
      </p:scale>
      <p:origin x="0" y="0"/>
    </p:cViewPr>
  </p:notesTextViewPr>
  <p:notesViewPr>
    <p:cSldViewPr>
      <p:cViewPr>
        <p:scale>
          <a:sx n="100" d="100"/>
          <a:sy n="100" d="100"/>
        </p:scale>
        <p:origin x="2112" y="-1334"/>
      </p:cViewPr>
      <p:guideLst>
        <p:guide orient="horz" pos="3168"/>
        <p:guide pos="244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368531" cy="503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402643" y="0"/>
            <a:ext cx="3368531" cy="503332"/>
          </a:xfrm>
          <a:prstGeom prst="rect">
            <a:avLst/>
          </a:prstGeom>
        </p:spPr>
        <p:txBody>
          <a:bodyPr vert="horz" lIns="91440" tIns="45720" rIns="91440" bIns="45720" rtlCol="0"/>
          <a:lstStyle>
            <a:lvl1pPr algn="r">
              <a:defRPr sz="1200"/>
            </a:lvl1pPr>
          </a:lstStyle>
          <a:p>
            <a:fld id="{A977FBC9-D722-4CCF-BE87-05562A341495}" type="datetimeFigureOut">
              <a:rPr lang="en-US" smtClean="0"/>
              <a:t>6/15/2016</a:t>
            </a:fld>
            <a:endParaRPr lang="en-US"/>
          </a:p>
        </p:txBody>
      </p:sp>
      <p:sp>
        <p:nvSpPr>
          <p:cNvPr id="4" name="Footer Placeholder 3"/>
          <p:cNvSpPr>
            <a:spLocks noGrp="1"/>
          </p:cNvSpPr>
          <p:nvPr>
            <p:ph type="ftr" sz="quarter" idx="2"/>
          </p:nvPr>
        </p:nvSpPr>
        <p:spPr>
          <a:xfrm>
            <a:off x="0" y="9555071"/>
            <a:ext cx="3368531" cy="50333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402643" y="9555071"/>
            <a:ext cx="3368531" cy="503330"/>
          </a:xfrm>
          <a:prstGeom prst="rect">
            <a:avLst/>
          </a:prstGeom>
        </p:spPr>
        <p:txBody>
          <a:bodyPr vert="horz" lIns="91440" tIns="45720" rIns="91440" bIns="45720" rtlCol="0" anchor="b"/>
          <a:lstStyle>
            <a:lvl1pPr algn="r">
              <a:defRPr sz="1200"/>
            </a:lvl1pPr>
          </a:lstStyle>
          <a:p>
            <a:fld id="{BFA8434F-E8AC-4392-A0C2-05767F88D328}" type="slidenum">
              <a:rPr lang="en-US" smtClean="0"/>
              <a:t>‹#›</a:t>
            </a:fld>
            <a:endParaRPr lang="en-US"/>
          </a:p>
        </p:txBody>
      </p:sp>
    </p:spTree>
    <p:extLst>
      <p:ext uri="{BB962C8B-B14F-4D97-AF65-F5344CB8AC3E}">
        <p14:creationId xmlns:p14="http://schemas.microsoft.com/office/powerpoint/2010/main" val="26604807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1690688" y="1257300"/>
            <a:ext cx="4391025" cy="3394075"/>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777731" y="4840194"/>
            <a:ext cx="6216939" cy="3960906"/>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5"/>
          </p:nvPr>
        </p:nvSpPr>
        <p:spPr>
          <a:xfrm>
            <a:off x="4402643" y="9555071"/>
            <a:ext cx="3368531" cy="503330"/>
          </a:xfrm>
          <a:prstGeom prst="rect">
            <a:avLst/>
          </a:prstGeom>
        </p:spPr>
        <p:txBody>
          <a:bodyPr vert="horz" lIns="91440" tIns="45720" rIns="91440" bIns="45720" rtlCol="0" anchor="b"/>
          <a:lstStyle>
            <a:lvl1pPr algn="r">
              <a:defRPr sz="1200"/>
            </a:lvl1pPr>
          </a:lstStyle>
          <a:p>
            <a:fld id="{82FE74C8-167E-4E62-BB91-BD967FD09CE9}" type="slidenum">
              <a:rPr lang="en-US" smtClean="0"/>
              <a:t>‹#›</a:t>
            </a:fld>
            <a:endParaRPr lang="en-US"/>
          </a:p>
        </p:txBody>
      </p:sp>
    </p:spTree>
    <p:extLst>
      <p:ext uri="{BB962C8B-B14F-4D97-AF65-F5344CB8AC3E}">
        <p14:creationId xmlns:p14="http://schemas.microsoft.com/office/powerpoint/2010/main" val="1503826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91396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 </a:t>
            </a:r>
            <a:r>
              <a:rPr lang="en-US" dirty="0" smtClean="0"/>
              <a:t>Using a small object, about the size of a child’s arm, ask each participant to complete a MUAC measurement, one-by-one in the front of the room where they can be observed. Each participant will record</a:t>
            </a:r>
            <a:r>
              <a:rPr lang="en-US" baseline="0" dirty="0" smtClean="0"/>
              <a:t> the result separately and silently. After all participants complete the measurement, ask people what their results were. Record these on a flip chart. What is the range of scores among the participants? Why do we see these variations? </a:t>
            </a:r>
          </a:p>
          <a:p>
            <a:endParaRPr lang="en-US" baseline="0" dirty="0" smtClean="0"/>
          </a:p>
          <a:p>
            <a:r>
              <a:rPr lang="en-US" baseline="0" dirty="0" smtClean="0"/>
              <a:t>Lead a group discussion on the group’s observations of what people did well or did not do well. Did they measure the midpoint accurately? Did some hold the tape tighter than others did?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832874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a:t>Facilitator does: </a:t>
            </a:r>
            <a:r>
              <a:rPr lang="en-US" dirty="0"/>
              <a:t>Plan to spend </a:t>
            </a:r>
            <a:r>
              <a:rPr lang="en-US" dirty="0" smtClean="0"/>
              <a:t>45 </a:t>
            </a:r>
            <a:r>
              <a:rPr lang="en-US" dirty="0"/>
              <a:t>minutes on </a:t>
            </a:r>
            <a:r>
              <a:rPr lang="en-US" dirty="0" smtClean="0"/>
              <a:t>4b.</a:t>
            </a:r>
            <a:endParaRPr lang="en-US" dirty="0"/>
          </a:p>
          <a:p>
            <a:pPr marL="0" indent="0">
              <a:buNone/>
            </a:pPr>
            <a:r>
              <a:rPr lang="en-US" i="0" baseline="0" dirty="0" smtClean="0"/>
              <a:t>Now, have the participants practice administering the module in pairs. Discuss any issues with translation as a group and address any questions. </a:t>
            </a:r>
          </a:p>
          <a:p>
            <a:endParaRPr lang="en-US" i="1" dirty="0" smtClean="0"/>
          </a:p>
          <a:p>
            <a:r>
              <a:rPr lang="en-US" i="1" dirty="0" smtClean="0"/>
              <a:t>Facilitator says: </a:t>
            </a:r>
            <a:r>
              <a:rPr lang="en-US" dirty="0" smtClean="0"/>
              <a:t>Find a partner</a:t>
            </a:r>
            <a:r>
              <a:rPr lang="en-US" baseline="0" dirty="0" smtClean="0"/>
              <a:t> who is not the one you had yesterday. [</a:t>
            </a:r>
            <a:r>
              <a:rPr lang="en-US" i="1" baseline="0" dirty="0" smtClean="0"/>
              <a:t>To help them find partners</a:t>
            </a:r>
            <a:r>
              <a:rPr lang="en-US" i="1" dirty="0" smtClean="0"/>
              <a:t>, give them a</a:t>
            </a:r>
            <a:r>
              <a:rPr lang="en-US" i="1" baseline="0" dirty="0" smtClean="0"/>
              <a:t> method from the facilitators’ training manual</a:t>
            </a:r>
            <a:r>
              <a:rPr lang="en-US" i="1" dirty="0" smtClean="0"/>
              <a:t>, such as favorite food pairings</a:t>
            </a:r>
            <a:r>
              <a:rPr lang="en-US" dirty="0" smtClean="0"/>
              <a:t>.] </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8717430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5387648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a:t>
            </a:r>
            <a:r>
              <a:rPr lang="en-US" i="1" baseline="0" dirty="0" smtClean="0"/>
              <a:t>Facilitator says</a:t>
            </a:r>
            <a:r>
              <a:rPr lang="en-US" i="0" baseline="0" dirty="0" smtClean="0"/>
              <a:t>: Now, we will work with the questionnaire module related to a child in the household who is 5-17 years old. We will review and practice with this module in English and in the local language. Remember that for this module, you will sample children in three age groups and reference those children when posing the questions to the caregiver. </a:t>
            </a:r>
            <a:endParaRPr lang="en-US" i="0" dirty="0" smtClean="0"/>
          </a:p>
          <a:p>
            <a:endParaRPr lang="en-US" i="1" dirty="0" smtClean="0"/>
          </a:p>
          <a:p>
            <a:r>
              <a:rPr lang="en-US" i="1" dirty="0"/>
              <a:t>Facilitator does: </a:t>
            </a:r>
            <a:r>
              <a:rPr lang="en-US" dirty="0"/>
              <a:t>Plan to spend </a:t>
            </a:r>
            <a:r>
              <a:rPr lang="en-US" dirty="0" smtClean="0"/>
              <a:t>30 </a:t>
            </a:r>
            <a:r>
              <a:rPr lang="en-US" dirty="0"/>
              <a:t>minutes on </a:t>
            </a:r>
            <a:r>
              <a:rPr lang="en-US" dirty="0" smtClean="0"/>
              <a:t>5a.</a:t>
            </a:r>
            <a:endParaRPr lang="en-US" dirty="0"/>
          </a:p>
          <a:p>
            <a:r>
              <a:rPr lang="en-US" i="0" dirty="0" smtClean="0"/>
              <a:t>To</a:t>
            </a:r>
            <a:r>
              <a:rPr lang="en-US" i="0" baseline="0" dirty="0" smtClean="0"/>
              <a:t> review this module, do the following tasks with the group:</a:t>
            </a:r>
          </a:p>
          <a:p>
            <a:pPr marL="228600" indent="-228600">
              <a:buAutoNum type="arabicPeriod"/>
            </a:pPr>
            <a:r>
              <a:rPr lang="en-US" i="0" baseline="0" dirty="0" smtClean="0"/>
              <a:t>Have the participants quickly review the questions in English on their own.</a:t>
            </a:r>
          </a:p>
          <a:p>
            <a:pPr marL="228600" indent="-228600">
              <a:buAutoNum type="arabicPeriod"/>
            </a:pPr>
            <a:r>
              <a:rPr lang="en-US" i="0" baseline="0" dirty="0" smtClean="0"/>
              <a:t>Have two participants conduct a demo interview in English, with you and the other participants providing feedback. </a:t>
            </a:r>
          </a:p>
          <a:p>
            <a:pPr marL="228600" indent="-228600">
              <a:buAutoNum type="arabicPeriod"/>
            </a:pPr>
            <a:r>
              <a:rPr lang="en-US" i="0" baseline="0" dirty="0" smtClean="0"/>
              <a:t>Then, go around the room as each person reads a question in the local language. </a:t>
            </a:r>
          </a:p>
          <a:p>
            <a:pPr marL="228600" indent="-228600">
              <a:buAutoNum type="arabicPeriod"/>
            </a:pPr>
            <a:r>
              <a:rPr lang="en-US" i="0" baseline="0" dirty="0" smtClean="0"/>
              <a:t>Have two other participants conduct a demo interview in the local language. </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879825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a:t>Facilitator does: </a:t>
            </a:r>
            <a:r>
              <a:rPr lang="en-US" dirty="0"/>
              <a:t>Plan to spend 60 minutes on </a:t>
            </a:r>
            <a:r>
              <a:rPr lang="en-US" dirty="0" smtClean="0"/>
              <a:t>5b.</a:t>
            </a:r>
            <a:endParaRPr lang="en-US" dirty="0"/>
          </a:p>
          <a:p>
            <a:pPr marL="0" indent="0">
              <a:buNone/>
            </a:pPr>
            <a:r>
              <a:rPr lang="en-US" i="0" baseline="0" dirty="0" smtClean="0"/>
              <a:t>Now, have the participants practice administering the module in pairs. Discuss any issues with translation as a group and address any questions. </a:t>
            </a:r>
          </a:p>
          <a:p>
            <a:endParaRPr lang="en-US" i="1" dirty="0" smtClean="0"/>
          </a:p>
          <a:p>
            <a:r>
              <a:rPr lang="en-US" i="1" dirty="0" smtClean="0"/>
              <a:t>Facilitator says: </a:t>
            </a:r>
            <a:r>
              <a:rPr lang="en-US" dirty="0" smtClean="0"/>
              <a:t>Find a new partner</a:t>
            </a:r>
            <a:r>
              <a:rPr lang="en-US" baseline="0" dirty="0" smtClean="0"/>
              <a:t>. [</a:t>
            </a:r>
            <a:r>
              <a:rPr lang="en-US" i="1" baseline="0" dirty="0" smtClean="0"/>
              <a:t>Y</a:t>
            </a:r>
            <a:r>
              <a:rPr lang="en-US" i="1" dirty="0" smtClean="0"/>
              <a:t>ou can help the participants divide up by offering them a</a:t>
            </a:r>
            <a:r>
              <a:rPr lang="en-US" i="1" baseline="0" dirty="0" smtClean="0"/>
              <a:t> method from the facilitator’s training manual, </a:t>
            </a:r>
            <a:r>
              <a:rPr lang="en-US" i="1" dirty="0" smtClean="0"/>
              <a:t>such as lining up by birth</a:t>
            </a:r>
            <a:r>
              <a:rPr lang="en-US" i="1" baseline="0" dirty="0" smtClean="0"/>
              <a:t> month, </a:t>
            </a:r>
            <a:r>
              <a:rPr lang="en-US" i="1" dirty="0" smtClean="0"/>
              <a:t>or by allowing participants</a:t>
            </a:r>
            <a:r>
              <a:rPr lang="en-US" i="1" baseline="0" dirty="0" smtClean="0"/>
              <a:t> to switch partners with another pair at their table or in the room</a:t>
            </a:r>
            <a:r>
              <a:rPr lang="en-US" dirty="0" smtClean="0"/>
              <a:t>.] </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6582225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8830171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a:t>
            </a:r>
            <a:r>
              <a:rPr lang="en-US" dirty="0" smtClean="0"/>
              <a:t>: Walk the participants through the content for</a:t>
            </a:r>
            <a:r>
              <a:rPr lang="en-US" baseline="0" dirty="0" smtClean="0"/>
              <a:t> 6a using this overview slide. Plan to spend an hour and a half on this segment.</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9588839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a:t>
            </a:r>
            <a:r>
              <a:rPr lang="en-US" dirty="0" smtClean="0"/>
              <a:t>: We are going to take a moment to discuss sampling very briefly in this applied ethics module. Since we cannot survey everyone, we find ways to survey a smaller number of people and use those responses to understand how a whole population is doing. For your study, you will use a specific sampling approach. It is critical to understand it and use it correctly. </a:t>
            </a:r>
          </a:p>
          <a:p>
            <a:endParaRPr lang="en-US" dirty="0" smtClean="0"/>
          </a:p>
          <a:p>
            <a:r>
              <a:rPr lang="en-US" dirty="0" smtClean="0"/>
              <a:t>To ensure that the correct number and type of people are included in the survey, fieldworkers must try their hardest to complete all assigned interviews. This is why it is so important to return to households to reach those who were not at home on a previous</a:t>
            </a:r>
            <a:r>
              <a:rPr lang="en-US" baseline="0" dirty="0" smtClean="0"/>
              <a:t> visit</a:t>
            </a:r>
            <a:r>
              <a:rPr lang="en-US" dirty="0" smtClean="0"/>
              <a:t>.</a:t>
            </a:r>
          </a:p>
          <a:p>
            <a:endParaRPr lang="en-US" i="1" dirty="0" smtClean="0"/>
          </a:p>
          <a:p>
            <a:r>
              <a:rPr lang="en-US" i="1" dirty="0" smtClean="0"/>
              <a:t>Facilitator knows: </a:t>
            </a:r>
            <a:r>
              <a:rPr lang="en-US" dirty="0" smtClean="0"/>
              <a:t>Sampling is complex. Participants do not need to understand the specifics of how households were sampled in this study, but they do need to be able to explain to potential interviewees why they were chosen to participate in the study. </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9588839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GB" i="1" dirty="0" smtClean="0"/>
              <a:t>Facilitator says: </a:t>
            </a:r>
            <a:r>
              <a:rPr lang="en-GB" dirty="0" smtClean="0"/>
              <a:t>Tomorrow, we have our field practicum. We are going to use this time to prepare for the field practicum. We will discuss how to locate the households and make sure you are familiar with the interviewer control sheet. We discussed gaining consent in detail. You can review those steps, because</a:t>
            </a:r>
            <a:r>
              <a:rPr lang="en-GB" baseline="0" dirty="0" smtClean="0"/>
              <a:t> we </a:t>
            </a:r>
            <a:r>
              <a:rPr lang="en-GB" dirty="0" smtClean="0"/>
              <a:t>will follow them in the field. We will now look at recruitment of households more broadly, but be sure you keep in mind all the fine points of gaining consent that we have learned already. </a:t>
            </a:r>
          </a:p>
          <a:p>
            <a:endParaRPr lang="en-GB" dirty="0" smtClean="0"/>
          </a:p>
          <a:p>
            <a:r>
              <a:rPr lang="en-GB" dirty="0" smtClean="0"/>
              <a:t>As you know, data collectors will be in teams and each team will have a supervisor. </a:t>
            </a:r>
          </a:p>
          <a:p>
            <a:endParaRPr lang="en-GB" dirty="0" smtClean="0"/>
          </a:p>
          <a:p>
            <a:r>
              <a:rPr lang="en-GB" i="1" dirty="0" smtClean="0"/>
              <a:t>Facilitator knows: </a:t>
            </a:r>
            <a:r>
              <a:rPr lang="en-GB" dirty="0" smtClean="0"/>
              <a:t>GPS units also need to be discussed if you are using them for your survey.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7127185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We have broken down the process for seeking consent, so that you have a clear set of steps to follow when you are in the field. You’ll see that the steps cover what to do before you arrive at the household through taking leave of the household, to ensure that you are following a sound and reliable consent process. </a:t>
            </a:r>
          </a:p>
          <a:p>
            <a:endParaRPr lang="en-US" dirty="0" smtClean="0"/>
          </a:p>
          <a:p>
            <a:r>
              <a:rPr lang="en-US" i="1" dirty="0" smtClean="0"/>
              <a:t>Facilitator does: </a:t>
            </a:r>
            <a:r>
              <a:rPr lang="en-US" dirty="0" smtClean="0"/>
              <a:t>Read the slide and check to be sure the group understands its content. The group has now been exposed to the steps in obtaining consent. Pose a synthesis question to the group and summarize as follows (or something similar):</a:t>
            </a:r>
          </a:p>
          <a:p>
            <a:pPr marL="628650" lvl="1" indent="-171450">
              <a:buFontTx/>
              <a:buChar char="•"/>
            </a:pPr>
            <a:r>
              <a:rPr lang="en-US" i="1" dirty="0" smtClean="0"/>
              <a:t>Look back at the consent process. Does the sequence make sense to you? </a:t>
            </a:r>
            <a:endParaRPr lang="en-US" dirty="0" smtClean="0"/>
          </a:p>
          <a:p>
            <a:pPr marL="628650" lvl="1" indent="-171450">
              <a:buFontTx/>
              <a:buChar char="•"/>
            </a:pPr>
            <a:r>
              <a:rPr lang="en-US" i="1" dirty="0" smtClean="0"/>
              <a:t>Does anyone have questions about the process?</a:t>
            </a:r>
            <a:endParaRPr lang="en-US" dirty="0" smtClean="0"/>
          </a:p>
          <a:p>
            <a:pPr marL="628650" lvl="1" indent="-171450">
              <a:buFontTx/>
              <a:buChar char="•"/>
            </a:pPr>
            <a:r>
              <a:rPr lang="en-US" i="1" dirty="0" smtClean="0"/>
              <a:t>We will practice this process in the practicum phase of the training.</a:t>
            </a:r>
            <a:endParaRPr lang="en-US" dirty="0" smtClean="0"/>
          </a:p>
          <a:p>
            <a:endParaRPr lang="en-US" dirty="0" smtClean="0"/>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091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4324856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 </a:t>
            </a:r>
            <a:r>
              <a:rPr lang="en-US" i="0" dirty="0" smtClean="0"/>
              <a:t>[</a:t>
            </a:r>
            <a:r>
              <a:rPr lang="en-US" dirty="0" smtClean="0"/>
              <a:t>Read the slide and check to make</a:t>
            </a:r>
            <a:r>
              <a:rPr lang="en-US" baseline="0" dirty="0" smtClean="0"/>
              <a:t> sure the participants</a:t>
            </a:r>
            <a:r>
              <a:rPr lang="en-US" dirty="0" smtClean="0"/>
              <a:t> understand it.]</a:t>
            </a:r>
          </a:p>
          <a:p>
            <a:endParaRPr lang="en-US" i="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i="1" dirty="0" smtClean="0"/>
              <a:t>Facilitator says: </a:t>
            </a:r>
            <a:r>
              <a:rPr lang="en-US" dirty="0" smtClean="0"/>
              <a:t>You need to obtain informed, documented consent from the primary caregiver and not the head of the household, but in many countries, gender dynamics will dictate that you speak to the male household head first.</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6246372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 </a:t>
            </a:r>
            <a:r>
              <a:rPr lang="en-US" i="0" dirty="0" smtClean="0"/>
              <a:t>[</a:t>
            </a:r>
            <a:r>
              <a:rPr lang="en-US" dirty="0" smtClean="0"/>
              <a:t>Read the slide and check to be sure that the participants understand it.]</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9475384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smtClean="0"/>
              <a:t>Facilitator does: </a:t>
            </a:r>
            <a:r>
              <a:rPr lang="en-US" i="0" smtClean="0"/>
              <a:t>[</a:t>
            </a:r>
            <a:r>
              <a:rPr lang="en-US" smtClean="0"/>
              <a:t>Read the slide and check to be sure that the participants understand it.]</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291134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 </a:t>
            </a:r>
            <a:r>
              <a:rPr lang="en-US" i="0" dirty="0" smtClean="0"/>
              <a:t>[</a:t>
            </a:r>
            <a:r>
              <a:rPr lang="en-US" dirty="0" smtClean="0"/>
              <a:t>Read the slide and check to be sure the participants understand it.]</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6912463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 </a:t>
            </a:r>
            <a:r>
              <a:rPr lang="en-US" i="0" dirty="0" smtClean="0"/>
              <a:t>[Read the slide and check to be sure the participants understand it.]</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6525054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 </a:t>
            </a:r>
            <a:r>
              <a:rPr lang="en-US" i="0" dirty="0" smtClean="0"/>
              <a:t>[</a:t>
            </a:r>
            <a:r>
              <a:rPr lang="en-US" dirty="0" smtClean="0"/>
              <a:t>Read the slide</a:t>
            </a:r>
            <a:r>
              <a:rPr lang="en-US" i="1" dirty="0" smtClean="0"/>
              <a:t> </a:t>
            </a:r>
            <a:r>
              <a:rPr lang="en-US" dirty="0" smtClean="0"/>
              <a:t>and check to be sure the participants understand it.]</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0450361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a:t>
            </a:r>
            <a:r>
              <a:rPr lang="en-US" i="1" baseline="0" dirty="0" smtClean="0"/>
              <a:t> says</a:t>
            </a:r>
            <a:r>
              <a:rPr lang="en-US" baseline="0" dirty="0" smtClean="0"/>
              <a:t>: [Read the slide.]</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0587124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GB" i="1" dirty="0" smtClean="0"/>
              <a:t>Facilitator says: </a:t>
            </a:r>
            <a:r>
              <a:rPr lang="en-GB" dirty="0" smtClean="0"/>
              <a:t>Think about these questions and offer your answers. </a:t>
            </a:r>
          </a:p>
          <a:p>
            <a:endParaRPr lang="en-GB" dirty="0" smtClean="0"/>
          </a:p>
          <a:p>
            <a:r>
              <a:rPr lang="en-GB" i="1" dirty="0" smtClean="0"/>
              <a:t>Facilitator does: </a:t>
            </a:r>
            <a:r>
              <a:rPr lang="en-GB" dirty="0" smtClean="0"/>
              <a:t>Respond/fill in the answers with the following: </a:t>
            </a:r>
          </a:p>
          <a:p>
            <a:endParaRPr lang="en-GB" dirty="0" smtClean="0"/>
          </a:p>
          <a:p>
            <a:r>
              <a:rPr lang="en-GB" i="1" dirty="0" smtClean="0"/>
              <a:t>Facilitator says: </a:t>
            </a:r>
            <a:r>
              <a:rPr lang="en-US" dirty="0" smtClean="0"/>
              <a:t> </a:t>
            </a:r>
          </a:p>
          <a:p>
            <a:r>
              <a:rPr lang="en-US" dirty="0" smtClean="0"/>
              <a:t>If the primary caregiver is not available, make an appointment to come back and be sure to keep the appointment.</a:t>
            </a:r>
          </a:p>
          <a:p>
            <a:endParaRPr lang="en-US" dirty="0" smtClean="0"/>
          </a:p>
          <a:p>
            <a:r>
              <a:rPr lang="en-US" dirty="0" smtClean="0"/>
              <a:t>If the caregiver is</a:t>
            </a:r>
            <a:r>
              <a:rPr lang="en-US" baseline="0" dirty="0" smtClean="0"/>
              <a:t> not in during the period of data collection, then you will have to pick another household. The supervisor will do this. </a:t>
            </a:r>
          </a:p>
          <a:p>
            <a:endParaRPr lang="en-US" baseline="0" dirty="0" smtClean="0"/>
          </a:p>
          <a:p>
            <a:r>
              <a:rPr lang="en-US" baseline="0" dirty="0" smtClean="0"/>
              <a:t>If the randomly sampled child is not home, then you will need to go back later. You can pick another child if the sampled child is too sick (for example), but not if the child is just at school at the time you visit the household. </a:t>
            </a:r>
            <a:endParaRPr lang="en-US" dirty="0" smtClean="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8403034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defTabSz="457200" eaLnBrk="1" hangingPunct="1">
              <a:spcBef>
                <a:spcPct val="0"/>
              </a:spcBef>
            </a:pPr>
            <a:r>
              <a:rPr lang="en-GB" i="1" dirty="0" smtClean="0"/>
              <a:t>Facilitator says:</a:t>
            </a:r>
            <a:r>
              <a:rPr lang="en-GB" dirty="0" smtClean="0"/>
              <a:t> Once you are in the household and you have gone through the consent process, you will begin administering questionnaires. </a:t>
            </a:r>
          </a:p>
          <a:p>
            <a:pPr defTabSz="457200" eaLnBrk="1" hangingPunct="1">
              <a:spcBef>
                <a:spcPct val="0"/>
              </a:spcBef>
            </a:pPr>
            <a:endParaRPr lang="en-US" dirty="0" smtClean="0"/>
          </a:p>
          <a:p>
            <a:pPr defTabSz="457200" eaLnBrk="1" hangingPunct="1">
              <a:spcBef>
                <a:spcPct val="0"/>
              </a:spcBef>
            </a:pPr>
            <a:r>
              <a:rPr lang="en-US" dirty="0" smtClean="0"/>
              <a:t>Always double-check that informed consent was obtained and documented as necessary. You will have read the consent form to each respondent at the beginning of the interview. If the potential respondent gave consent, you should have marked “YES.” If not, you should have marked “NO.”</a:t>
            </a:r>
            <a:endParaRPr lang="en-GB" dirty="0" smtClean="0"/>
          </a:p>
          <a:p>
            <a:pPr defTabSz="457200"/>
            <a:r>
              <a:rPr lang="en-GB" dirty="0" smtClean="0"/>
              <a:t>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2145290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It is critically important to fill out your interviewer control sheet. Your supervisor will fill out a supervisor control sheet. This slide describes information that should be included on a control sheet for your study. </a:t>
            </a:r>
          </a:p>
          <a:p>
            <a:endParaRPr lang="en-US" dirty="0" smtClean="0"/>
          </a:p>
          <a:p>
            <a:r>
              <a:rPr lang="en-US" dirty="0" smtClean="0"/>
              <a:t>For practice, you will now fill out the</a:t>
            </a:r>
            <a:r>
              <a:rPr lang="en-US" baseline="0" dirty="0" smtClean="0"/>
              <a:t> sample control sheet in your training packet with your neighbor.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24832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a:t>
            </a:r>
            <a:r>
              <a:rPr lang="en-US" dirty="0"/>
              <a:t> </a:t>
            </a:r>
            <a:r>
              <a:rPr lang="en-US" dirty="0" smtClean="0"/>
              <a:t>Walk the participants through the Day 2 content using this overview slide. </a:t>
            </a:r>
          </a:p>
          <a:p>
            <a:endParaRPr lang="en-US" dirty="0" smtClean="0"/>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829259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dirty="0" smtClean="0"/>
              <a:t>Facilitator does: [read slide.]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231904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Facilitator does: [read slide.] </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523278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a:t>
            </a:r>
            <a:r>
              <a:rPr lang="en-US" dirty="0" smtClean="0"/>
              <a:t>: Insert a picture of the control sheet designed</a:t>
            </a:r>
            <a:r>
              <a:rPr lang="en-US" baseline="0" dirty="0" smtClean="0"/>
              <a:t> for your survey. Hand out hard copies of the control sheets. Review with participants.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9531612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i="0" dirty="0" smtClean="0"/>
              <a:t>[Reads the slide.] </a:t>
            </a:r>
            <a:r>
              <a:rPr lang="en-US" dirty="0" smtClean="0"/>
              <a:t>Make sure that cover sheets are completed even for households that refuse the interview, in order to be able to assess the response rate. </a:t>
            </a:r>
          </a:p>
          <a:p>
            <a:endParaRPr lang="en-US" dirty="0" smtClean="0"/>
          </a:p>
          <a:p>
            <a:r>
              <a:rPr lang="en-US" dirty="0" smtClean="0"/>
              <a:t>The cover sheet is shown on the next slide. </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5281516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i="0" dirty="0" smtClean="0"/>
              <a:t>Here</a:t>
            </a:r>
            <a:r>
              <a:rPr lang="en-US" i="0" baseline="0" dirty="0" smtClean="0"/>
              <a:t> is what your cover sheet looks like. Pull your cover sheet from your training packet. You see “Identification Data” at the top and below that section, “Interview Log.” Once again, you must complete a cover sheet for every household, even those that refuse to participate. </a:t>
            </a:r>
          </a:p>
          <a:p>
            <a:endParaRPr lang="en-US" i="0" baseline="0" dirty="0" smtClean="0"/>
          </a:p>
          <a:p>
            <a:r>
              <a:rPr lang="en-US" i="0" baseline="0" dirty="0" smtClean="0"/>
              <a:t>Now, we will fill out a cover sheet and then review it together. Fill out a cover sheet with your partner and we will discuss these as a group. </a:t>
            </a:r>
          </a:p>
          <a:p>
            <a:endParaRPr lang="en-US" i="0" baseline="0" dirty="0" smtClean="0"/>
          </a:p>
          <a:p>
            <a:endParaRPr lang="en-US" i="1"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5454085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 </a:t>
            </a:r>
            <a:r>
              <a:rPr lang="en-US" dirty="0" smtClean="0"/>
              <a:t>Plan to spend</a:t>
            </a:r>
            <a:r>
              <a:rPr lang="en-US" baseline="0" dirty="0" smtClean="0"/>
              <a:t> 60 minutes </a:t>
            </a:r>
            <a:r>
              <a:rPr lang="en-US" dirty="0" smtClean="0"/>
              <a:t>on Module 6b.</a:t>
            </a:r>
          </a:p>
          <a:p>
            <a:endParaRPr lang="en-US" i="1" dirty="0" smtClean="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3685228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How do you ensure data quality using questionnaires and procedures? You are responsible for the quality of the data that you collect. Establishing a rapport with your respondent is the first step to getting quality data. You also need to ensure that your written responses are clear, legible, and complete and that you fill in every required answer.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7171102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a:t>
            </a:r>
            <a:r>
              <a:rPr lang="en-US" dirty="0" smtClean="0"/>
              <a:t>: Instruct participants through the exercise, as described on the slide.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9132748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i="0" dirty="0" smtClean="0"/>
              <a:t>[Read the slide.]</a:t>
            </a:r>
            <a:endParaRPr lang="en-US" i="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7781042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sz="1200" b="0" i="1" u="none" strike="noStrike" kern="1200" cap="none" spc="0" normalizeH="0" baseline="0" noProof="0" dirty="0" smtClean="0">
                <a:ln>
                  <a:noFill/>
                </a:ln>
                <a:solidFill>
                  <a:srgbClr val="000000"/>
                </a:solidFill>
                <a:effectLst/>
                <a:uLnTx/>
                <a:uFillTx/>
                <a:latin typeface="Arial" charset="0"/>
                <a:ea typeface="ＭＳ Ｐゴシック" charset="0"/>
              </a:rPr>
              <a:t>Facilitator says: </a:t>
            </a:r>
            <a:r>
              <a:rPr kumimoji="0" lang="en-US" sz="1200" b="0" i="0" u="none" strike="noStrike" kern="1200" cap="none" spc="0" normalizeH="0" baseline="0" noProof="0" dirty="0" smtClean="0">
                <a:ln>
                  <a:noFill/>
                </a:ln>
                <a:solidFill>
                  <a:srgbClr val="000000"/>
                </a:solidFill>
                <a:effectLst/>
                <a:uLnTx/>
                <a:uFillTx/>
                <a:latin typeface="Arial" charset="0"/>
                <a:ea typeface="ＭＳ Ｐゴシック" charset="0"/>
              </a:rPr>
              <a:t>[Read the slide.]</a:t>
            </a:r>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685617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a:t>Facilitator </a:t>
            </a:r>
            <a:r>
              <a:rPr lang="en-US" i="1" dirty="0" smtClean="0"/>
              <a:t>does: </a:t>
            </a:r>
            <a:r>
              <a:rPr lang="en-US" dirty="0" smtClean="0"/>
              <a:t>Plan </a:t>
            </a:r>
            <a:r>
              <a:rPr lang="en-US" dirty="0"/>
              <a:t>to spend 30 minutes on this warm-up.</a:t>
            </a:r>
          </a:p>
          <a:p>
            <a:r>
              <a:rPr lang="en-US" i="1" dirty="0" smtClean="0"/>
              <a:t>Facilitator says: </a:t>
            </a:r>
            <a:r>
              <a:rPr lang="en-US" dirty="0" smtClean="0"/>
              <a:t>Think about your response to this prompt [read slide]. Jot your answers on an index card and share them with the colleagues around you. Then the group as a whole will discuss the answers briefly.</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3272045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Facilitator says: </a:t>
            </a:r>
            <a:r>
              <a:rPr lang="en-US" i="0" dirty="0" smtClean="0"/>
              <a:t>[Read the slide.]</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3168749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i="0" dirty="0" smtClean="0"/>
              <a:t>[Read the slide.]</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1820524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Facilitator says: </a:t>
            </a:r>
            <a:r>
              <a:rPr lang="en-US" i="0" dirty="0" smtClean="0"/>
              <a:t>[Read the slide.]</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0146793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i="0" dirty="0" smtClean="0"/>
              <a:t>[Read the slide.]</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406543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Facilitator says: </a:t>
            </a:r>
            <a:r>
              <a:rPr lang="en-US" i="0" dirty="0" smtClean="0"/>
              <a:t>[Read the slide.]</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69684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i="0" dirty="0" smtClean="0"/>
              <a:t>[Read the slide.]</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9071438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Facilitator says: </a:t>
            </a:r>
            <a:r>
              <a:rPr lang="en-US" i="0" dirty="0" smtClean="0"/>
              <a:t>[Read the slide.]</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9639117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i="0" dirty="0" smtClean="0"/>
              <a:t>What</a:t>
            </a:r>
            <a:r>
              <a:rPr lang="en-US" i="0" baseline="0" dirty="0" smtClean="0"/>
              <a:t> has happened in this example? Has the enumerator acted according to research ethics? What is the way to handle this situation with integrity? </a:t>
            </a:r>
            <a:endParaRPr lang="en-US" i="1" dirty="0" smtClean="0"/>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9470058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Facilitator says: </a:t>
            </a:r>
            <a:r>
              <a:rPr lang="en-US" i="0" dirty="0" smtClean="0"/>
              <a:t>[Read the slide.]</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700376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i="0" dirty="0" smtClean="0"/>
              <a:t>What</a:t>
            </a:r>
            <a:r>
              <a:rPr lang="en-US" i="0" baseline="0" dirty="0" smtClean="0"/>
              <a:t> do you see here on the complete data side on the left? What do you see on the incomplete data side on the right? </a:t>
            </a:r>
          </a:p>
          <a:p>
            <a:endParaRPr lang="en-US" i="0" baseline="0" dirty="0" smtClean="0"/>
          </a:p>
          <a:p>
            <a:r>
              <a:rPr lang="en-US" i="0" baseline="0" dirty="0" smtClean="0"/>
              <a:t>Yes, missing data are detrimental to the study. Ensure complete data are recorded at every household.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36920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a:t>
            </a:r>
            <a:r>
              <a:rPr lang="en-US" dirty="0" smtClean="0"/>
              <a:t>:</a:t>
            </a:r>
            <a:r>
              <a:rPr lang="en-US" baseline="0" dirty="0" smtClean="0"/>
              <a:t> Now, we will work with the modules within the questionnaire that refer to children in the household. These questions are for the caregiver to answer.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9140012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Facilitator says: </a:t>
            </a:r>
            <a:r>
              <a:rPr lang="en-US" i="0" dirty="0" smtClean="0"/>
              <a:t>[Read the slide.]</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6249706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i="0" dirty="0" smtClean="0"/>
              <a:t>[Read the slide.]</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006600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i="0" dirty="0" smtClean="0"/>
              <a:t>[Read the slide.]</a:t>
            </a:r>
            <a:endParaRPr lang="en-US" i="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7267400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smtClean="0"/>
              <a:t>Facilitator says: </a:t>
            </a:r>
            <a:r>
              <a:rPr lang="en-US" i="0" smtClean="0"/>
              <a:t>[Read the slide.]</a:t>
            </a:r>
            <a:endParaRPr lang="en-US" i="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1748663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 </a:t>
            </a:r>
            <a:r>
              <a:rPr lang="en-US" i="0" dirty="0" smtClean="0"/>
              <a:t>Plan to spend</a:t>
            </a:r>
            <a:r>
              <a:rPr lang="en-US" i="0" baseline="0" dirty="0" smtClean="0"/>
              <a:t> </a:t>
            </a:r>
            <a:r>
              <a:rPr lang="en-US" dirty="0" smtClean="0"/>
              <a:t>10 minutes on this wrap-up.</a:t>
            </a:r>
          </a:p>
          <a:p>
            <a:endParaRPr lang="en-US" dirty="0" smtClean="0"/>
          </a:p>
          <a:p>
            <a:r>
              <a:rPr lang="en-US" i="1" dirty="0" smtClean="0"/>
              <a:t>Facilitator says:</a:t>
            </a:r>
            <a:r>
              <a:rPr lang="en-US" dirty="0" smtClean="0"/>
              <a:t> Could I get volunteers to respond to this prompt? [Read the slide.] </a:t>
            </a:r>
          </a:p>
          <a:p>
            <a:endParaRPr lang="en-US" dirty="0" smtClean="0"/>
          </a:p>
          <a:p>
            <a:r>
              <a:rPr lang="en-US" i="1" dirty="0" smtClean="0"/>
              <a:t>Facilitator knows: </a:t>
            </a:r>
            <a:r>
              <a:rPr lang="en-US" dirty="0" smtClean="0"/>
              <a:t>The responses should be in the participants’ own words. If needed, you can review using the consent</a:t>
            </a:r>
            <a:r>
              <a:rPr lang="en-US" baseline="0" dirty="0" smtClean="0"/>
              <a:t> slides</a:t>
            </a:r>
            <a:r>
              <a:rPr lang="en-US" dirty="0" smtClean="0"/>
              <a:t>. Participants should have a simple and clear picture of the consent process and their role in seeking and obtaining consent</a:t>
            </a:r>
            <a:r>
              <a:rPr lang="en-US" baseline="0" dirty="0" smtClean="0"/>
              <a:t> </a:t>
            </a:r>
            <a:r>
              <a:rPr lang="en-US" dirty="0" smtClean="0"/>
              <a:t>as data collectors.</a:t>
            </a:r>
            <a:endParaRPr lang="en-US" i="1" dirty="0" smtClean="0"/>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10556042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 </a:t>
            </a:r>
            <a:r>
              <a:rPr lang="en-US" i="0" dirty="0" smtClean="0"/>
              <a:t>Plan to spend</a:t>
            </a:r>
            <a:r>
              <a:rPr lang="en-US" i="0" baseline="0" dirty="0" smtClean="0"/>
              <a:t> 5 minutes on this evaluation. </a:t>
            </a:r>
          </a:p>
          <a:p>
            <a:endParaRPr lang="en-US" i="0" baseline="0" dirty="0" smtClean="0"/>
          </a:p>
          <a:p>
            <a:r>
              <a:rPr lang="en-US" dirty="0" smtClean="0"/>
              <a:t>Pass out index cards and ask each participant to use it to respond to each question on this slide.</a:t>
            </a:r>
          </a:p>
          <a:p>
            <a:endParaRPr lang="en-US" dirty="0" smtClean="0"/>
          </a:p>
          <a:p>
            <a:r>
              <a:rPr lang="en-US" dirty="0" smtClean="0"/>
              <a:t>As the facilitator, you should also respond to these questions. Reflect on the day yourself. Then review the responses from participants and think about what you may need to change or improve on for tomorrow’s sessions.</a:t>
            </a:r>
            <a:endParaRPr lang="en-US" i="1" dirty="0" smtClean="0"/>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3589588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318234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i="1" baseline="0" dirty="0" smtClean="0"/>
              <a:t>Facilitator says</a:t>
            </a:r>
            <a:r>
              <a:rPr lang="en-US" i="0" baseline="0" dirty="0" smtClean="0"/>
              <a:t>: Now, we will work with the module related to a child in the household age 0-4 years. We will review and practice with this module in English and in the local language. </a:t>
            </a:r>
            <a:endParaRPr lang="en-US" i="0" dirty="0" smtClean="0"/>
          </a:p>
          <a:p>
            <a:endParaRPr lang="en-US" i="1" dirty="0" smtClean="0"/>
          </a:p>
          <a:p>
            <a:r>
              <a:rPr lang="en-US" i="1" dirty="0"/>
              <a:t>Facilitator does: </a:t>
            </a:r>
            <a:r>
              <a:rPr lang="en-US" dirty="0"/>
              <a:t>Plan to spend </a:t>
            </a:r>
            <a:r>
              <a:rPr lang="en-US" dirty="0" smtClean="0"/>
              <a:t>60 </a:t>
            </a:r>
            <a:r>
              <a:rPr lang="en-US" dirty="0"/>
              <a:t>minutes on </a:t>
            </a:r>
            <a:r>
              <a:rPr lang="en-US" dirty="0" smtClean="0"/>
              <a:t>4a.</a:t>
            </a:r>
            <a:endParaRPr lang="en-US" dirty="0"/>
          </a:p>
          <a:p>
            <a:r>
              <a:rPr lang="en-US" i="0" dirty="0" smtClean="0"/>
              <a:t>To</a:t>
            </a:r>
            <a:r>
              <a:rPr lang="en-US" i="0" baseline="0" dirty="0" smtClean="0"/>
              <a:t> review this module do the following with the group:</a:t>
            </a:r>
          </a:p>
          <a:p>
            <a:pPr marL="228600" indent="-228600">
              <a:buAutoNum type="arabicPeriod"/>
            </a:pPr>
            <a:r>
              <a:rPr lang="en-US" i="0" baseline="0" dirty="0" smtClean="0"/>
              <a:t>Have the participants quickly review the questions in English on their own.</a:t>
            </a:r>
          </a:p>
          <a:p>
            <a:pPr marL="228600" indent="-228600">
              <a:buAutoNum type="arabicPeriod"/>
            </a:pPr>
            <a:r>
              <a:rPr lang="en-US" i="0" baseline="0" dirty="0" smtClean="0"/>
              <a:t>Have two participants conduct a demo interview in English, with feedback from you and the rest of the participants. </a:t>
            </a:r>
          </a:p>
          <a:p>
            <a:pPr marL="228600" indent="-228600">
              <a:buAutoNum type="arabicPeriod"/>
            </a:pPr>
            <a:r>
              <a:rPr lang="en-US" i="0" baseline="0" dirty="0" smtClean="0"/>
              <a:t>Then, go around the room as each person reads a question in the local language. </a:t>
            </a:r>
          </a:p>
          <a:p>
            <a:pPr marL="228600" indent="-228600">
              <a:buAutoNum type="arabicPeriod"/>
            </a:pPr>
            <a:r>
              <a:rPr lang="en-US" i="0" baseline="0" dirty="0" smtClean="0"/>
              <a:t>Have two other participants conduct a demo interview in the local language. </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280315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 </a:t>
            </a:r>
            <a:r>
              <a:rPr lang="en-US" i="0" dirty="0" smtClean="0"/>
              <a:t>[</a:t>
            </a:r>
            <a:r>
              <a:rPr lang="en-US" dirty="0" smtClean="0"/>
              <a:t>Read the slide.]</a:t>
            </a:r>
            <a:endParaRPr lang="en-US" i="1"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7464835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 </a:t>
            </a:r>
            <a:r>
              <a:rPr lang="en-US" i="0" dirty="0" smtClean="0"/>
              <a:t>[</a:t>
            </a:r>
            <a:r>
              <a:rPr lang="en-US" dirty="0" smtClean="0"/>
              <a:t>Read the slide.] Click on link and walk through the steps provided in the online training aid. </a:t>
            </a:r>
            <a:endParaRPr lang="en-US" i="1"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623455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a:t>
            </a:r>
            <a:r>
              <a:rPr lang="en-US" dirty="0" smtClean="0"/>
              <a:t>:</a:t>
            </a:r>
            <a:r>
              <a:rPr lang="en-US" baseline="0" dirty="0" smtClean="0"/>
              <a:t> MUAC measurements are accurate when the child is calm and the left arm—the one to be measured—is relaxed and hanging freely at the child’s side. To locate the midpoint of the upper arm accurately, follow the steps shown on the slide. Then </a:t>
            </a:r>
            <a:r>
              <a:rPr lang="en-US" dirty="0" smtClean="0"/>
              <a:t>wrap the flexible measuring tape around the mid-upper arm (between the child’s shoulder and elbow). </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290524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9" name="object 2"/>
          <p:cNvSpPr/>
          <p:nvPr userDrawn="1"/>
        </p:nvSpPr>
        <p:spPr>
          <a:xfrm>
            <a:off x="0" y="1675"/>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p>
        </p:txBody>
      </p:sp>
      <p:sp>
        <p:nvSpPr>
          <p:cNvPr id="10" name="object 4"/>
          <p:cNvSpPr/>
          <p:nvPr userDrawn="1"/>
        </p:nvSpPr>
        <p:spPr>
          <a:xfrm>
            <a:off x="761" y="1313305"/>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a:solidFill>
                <a:srgbClr val="243F87"/>
              </a:solidFill>
            </a:endParaRPr>
          </a:p>
        </p:txBody>
      </p:sp>
      <p:sp>
        <p:nvSpPr>
          <p:cNvPr id="11" name="object 6"/>
          <p:cNvSpPr txBox="1"/>
          <p:nvPr userDrawn="1"/>
        </p:nvSpPr>
        <p:spPr>
          <a:xfrm>
            <a:off x="1039962" y="484853"/>
            <a:ext cx="6943090" cy="907941"/>
          </a:xfrm>
          <a:prstGeom prst="rect">
            <a:avLst/>
          </a:prstGeom>
        </p:spPr>
        <p:txBody>
          <a:bodyPr vert="horz" wrap="square" lIns="0" tIns="0" rIns="0" bIns="0" rtlCol="0">
            <a:spAutoFit/>
          </a:bodyPr>
          <a:lstStyle/>
          <a:p>
            <a:pPr marL="12700">
              <a:lnSpc>
                <a:spcPct val="100000"/>
              </a:lnSpc>
            </a:pPr>
            <a:r>
              <a:rPr lang="en-US" sz="5900" b="1" spc="-240" dirty="0" smtClean="0">
                <a:solidFill>
                  <a:srgbClr val="0E256A"/>
                </a:solidFill>
                <a:latin typeface="Futura LT Pro Book"/>
                <a:cs typeface="Futura LT Pro Book"/>
              </a:rPr>
              <a:t>Headline here</a:t>
            </a:r>
            <a:endParaRPr sz="5900" dirty="0">
              <a:solidFill>
                <a:srgbClr val="0E256A"/>
              </a:solidFill>
              <a:latin typeface="Futura LT Pro Book"/>
              <a:cs typeface="Futura LT Pro Book"/>
            </a:endParaRPr>
          </a:p>
        </p:txBody>
      </p:sp>
      <p:sp>
        <p:nvSpPr>
          <p:cNvPr id="12" name="object 7"/>
          <p:cNvSpPr txBox="1"/>
          <p:nvPr userDrawn="1"/>
        </p:nvSpPr>
        <p:spPr>
          <a:xfrm>
            <a:off x="1039962" y="1399291"/>
            <a:ext cx="7480300" cy="1667123"/>
          </a:xfrm>
          <a:prstGeom prst="rect">
            <a:avLst/>
          </a:prstGeom>
        </p:spPr>
        <p:txBody>
          <a:bodyPr vert="horz" wrap="square" lIns="0" tIns="0" rIns="0" bIns="0" rtlCol="0">
            <a:spAutoFit/>
          </a:bodyPr>
          <a:lstStyle/>
          <a:p>
            <a:pPr marL="12700">
              <a:lnSpc>
                <a:spcPts val="6495"/>
              </a:lnSpc>
            </a:pPr>
            <a:r>
              <a:rPr lang="en-US" sz="5700" spc="-265" dirty="0" smtClean="0">
                <a:solidFill>
                  <a:srgbClr val="EEBB00"/>
                </a:solidFill>
                <a:latin typeface="Futura LT Pro Book" panose="020B0502020204020303" pitchFamily="34" charset="0"/>
                <a:cs typeface="Gill Sans MT"/>
              </a:rPr>
              <a:t>Subtitle here </a:t>
            </a:r>
            <a:endParaRPr sz="5700" dirty="0">
              <a:solidFill>
                <a:srgbClr val="EEBB00"/>
              </a:solidFill>
              <a:latin typeface="Futura LT Pro Book" panose="020B0502020204020303" pitchFamily="34" charset="0"/>
              <a:cs typeface="Gill Sans MT"/>
            </a:endParaRPr>
          </a:p>
          <a:p>
            <a:pPr marL="12700">
              <a:lnSpc>
                <a:spcPts val="6495"/>
              </a:lnSpc>
            </a:pPr>
            <a:r>
              <a:rPr lang="en-US" sz="4400" spc="-260" dirty="0" smtClean="0">
                <a:solidFill>
                  <a:srgbClr val="FFFFFF"/>
                </a:solidFill>
                <a:latin typeface="Futura LT Pro Book" panose="020B0502020204020303" pitchFamily="34" charset="0"/>
                <a:cs typeface="Gill Sans MT"/>
              </a:rPr>
              <a:t>Or subtitle this color and size</a:t>
            </a:r>
            <a:endParaRPr sz="4400" dirty="0">
              <a:latin typeface="Futura LT Pro Book" panose="020B0502020204020303" pitchFamily="34" charset="0"/>
              <a:cs typeface="Gill Sans MT"/>
            </a:endParaRPr>
          </a:p>
        </p:txBody>
      </p:sp>
      <p:sp>
        <p:nvSpPr>
          <p:cNvPr id="13" name="object 8"/>
          <p:cNvSpPr txBox="1"/>
          <p:nvPr userDrawn="1"/>
        </p:nvSpPr>
        <p:spPr>
          <a:xfrm>
            <a:off x="4833204" y="4387216"/>
            <a:ext cx="4491355" cy="1646605"/>
          </a:xfrm>
          <a:prstGeom prst="rect">
            <a:avLst/>
          </a:prstGeom>
        </p:spPr>
        <p:txBody>
          <a:bodyPr vert="horz" wrap="square" lIns="0" tIns="0" rIns="0" bIns="0" rtlCol="0">
            <a:spAutoFit/>
          </a:bodyPr>
          <a:lstStyle/>
          <a:p>
            <a:pPr marL="12700">
              <a:lnSpc>
                <a:spcPts val="2250"/>
              </a:lnSpc>
            </a:pPr>
            <a:r>
              <a:rPr sz="1600" dirty="0">
                <a:solidFill>
                  <a:schemeClr val="bg1"/>
                </a:solidFill>
                <a:latin typeface="Futura LT Pro Book"/>
                <a:cs typeface="Futura LT Pro Book"/>
              </a:rPr>
              <a:t>Author Name and Degree Here</a:t>
            </a:r>
          </a:p>
          <a:p>
            <a:pPr marL="12700">
              <a:lnSpc>
                <a:spcPts val="2250"/>
              </a:lnSpc>
            </a:pPr>
            <a:r>
              <a:rPr sz="1600" b="1" dirty="0">
                <a:solidFill>
                  <a:schemeClr val="bg1"/>
                </a:solidFill>
                <a:latin typeface="Futura LT Pro Book"/>
                <a:cs typeface="Futura LT Pro Book"/>
              </a:rPr>
              <a:t>MEASURE Evaluation</a:t>
            </a:r>
            <a:endParaRPr sz="1600" dirty="0">
              <a:solidFill>
                <a:schemeClr val="bg1"/>
              </a:solidFill>
              <a:latin typeface="Futura LT Pro Book"/>
              <a:cs typeface="Futura LT Pro Book"/>
            </a:endParaRPr>
          </a:p>
          <a:p>
            <a:pPr marL="12700">
              <a:lnSpc>
                <a:spcPct val="100000"/>
              </a:lnSpc>
            </a:pPr>
            <a:r>
              <a:rPr sz="1600" dirty="0">
                <a:solidFill>
                  <a:schemeClr val="bg1"/>
                </a:solidFill>
                <a:latin typeface="Futura LT Pro Book"/>
                <a:cs typeface="Futura LT Pro Book"/>
              </a:rPr>
              <a:t>Your organization here</a:t>
            </a:r>
          </a:p>
          <a:p>
            <a:pPr>
              <a:lnSpc>
                <a:spcPct val="100000"/>
              </a:lnSpc>
              <a:spcBef>
                <a:spcPts val="43"/>
              </a:spcBef>
            </a:pPr>
            <a:endParaRPr sz="1600" dirty="0">
              <a:solidFill>
                <a:schemeClr val="bg1"/>
              </a:solidFill>
              <a:latin typeface="Times New Roman"/>
              <a:cs typeface="Times New Roman"/>
            </a:endParaRPr>
          </a:p>
          <a:p>
            <a:pPr marL="12700">
              <a:lnSpc>
                <a:spcPts val="2200"/>
              </a:lnSpc>
            </a:pPr>
            <a:r>
              <a:rPr sz="1600" dirty="0">
                <a:solidFill>
                  <a:schemeClr val="bg1"/>
                </a:solidFill>
                <a:latin typeface="Futura LT Pro Book"/>
                <a:cs typeface="Futura LT Pro Book"/>
              </a:rPr>
              <a:t>DATE FOR PRESENTATION IF NECESSARY</a:t>
            </a:r>
          </a:p>
          <a:p>
            <a:pPr marL="12700">
              <a:lnSpc>
                <a:spcPts val="2200"/>
              </a:lnSpc>
            </a:pPr>
            <a:r>
              <a:rPr sz="1600" b="1" dirty="0">
                <a:solidFill>
                  <a:schemeClr val="bg1"/>
                </a:solidFill>
                <a:latin typeface="Futura LT Pro Book"/>
                <a:cs typeface="Futura LT Pro Book"/>
              </a:rPr>
              <a:t>NAME OF MEETING</a:t>
            </a:r>
            <a:endParaRPr sz="1600" dirty="0">
              <a:solidFill>
                <a:schemeClr val="bg1"/>
              </a:solidFill>
              <a:latin typeface="Futura LT Pro Book"/>
              <a:cs typeface="Futura LT Pro Book"/>
            </a:endParaRPr>
          </a:p>
        </p:txBody>
      </p:sp>
    </p:spTree>
    <p:extLst>
      <p:ext uri="{BB962C8B-B14F-4D97-AF65-F5344CB8AC3E}">
        <p14:creationId xmlns:p14="http://schemas.microsoft.com/office/powerpoint/2010/main" val="10611715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9" name="object 2"/>
          <p:cNvSpPr/>
          <p:nvPr userDrawn="1"/>
        </p:nvSpPr>
        <p:spPr>
          <a:xfrm>
            <a:off x="0" y="1675"/>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p>
        </p:txBody>
      </p:sp>
      <p:sp>
        <p:nvSpPr>
          <p:cNvPr id="3" name="Text Placeholder 2"/>
          <p:cNvSpPr>
            <a:spLocks noGrp="1"/>
          </p:cNvSpPr>
          <p:nvPr>
            <p:ph type="body" sz="quarter" idx="10" hasCustomPrompt="1"/>
          </p:nvPr>
        </p:nvSpPr>
        <p:spPr>
          <a:xfrm>
            <a:off x="838200" y="457200"/>
            <a:ext cx="6248400" cy="1143000"/>
          </a:xfrm>
          <a:prstGeom prst="rect">
            <a:avLst/>
          </a:prstGeom>
        </p:spPr>
        <p:txBody>
          <a:bodyPr/>
          <a:lstStyle>
            <a:lvl1pPr>
              <a:defRPr sz="4800" b="1">
                <a:solidFill>
                  <a:srgbClr val="0E256A"/>
                </a:solidFill>
              </a:defRPr>
            </a:lvl1pPr>
          </a:lstStyle>
          <a:p>
            <a:pPr lvl="0"/>
            <a:r>
              <a:rPr lang="en-US" dirty="0" smtClean="0"/>
              <a:t>Headline here</a:t>
            </a:r>
          </a:p>
        </p:txBody>
      </p:sp>
      <p:sp>
        <p:nvSpPr>
          <p:cNvPr id="5" name="Text Placeholder 4"/>
          <p:cNvSpPr>
            <a:spLocks noGrp="1"/>
          </p:cNvSpPr>
          <p:nvPr>
            <p:ph type="body" sz="quarter" idx="11" hasCustomPrompt="1"/>
          </p:nvPr>
        </p:nvSpPr>
        <p:spPr>
          <a:xfrm>
            <a:off x="838200" y="1723910"/>
            <a:ext cx="5943600" cy="838200"/>
          </a:xfrm>
          <a:prstGeom prst="rect">
            <a:avLst/>
          </a:prstGeom>
        </p:spPr>
        <p:txBody>
          <a:bodyPr/>
          <a:lstStyle>
            <a:lvl1pPr marL="0" marR="0" indent="0" defTabSz="914400" eaLnBrk="1" fontAlgn="auto" latinLnBrk="0" hangingPunct="1">
              <a:lnSpc>
                <a:spcPct val="100000"/>
              </a:lnSpc>
              <a:spcBef>
                <a:spcPts val="0"/>
              </a:spcBef>
              <a:spcAft>
                <a:spcPts val="0"/>
              </a:spcAft>
              <a:buClrTx/>
              <a:buSzTx/>
              <a:buFontTx/>
              <a:buNone/>
              <a:tabLst/>
              <a:defRPr sz="4800">
                <a:solidFill>
                  <a:srgbClr val="D8A31F"/>
                </a:solidFill>
              </a:defRPr>
            </a:lvl1pPr>
          </a:lstStyle>
          <a:p>
            <a:pPr lvl="0"/>
            <a:r>
              <a:rPr lang="en-US" dirty="0" smtClean="0"/>
              <a:t>Subtitle here</a:t>
            </a:r>
          </a:p>
          <a:p>
            <a:pPr lvl="0"/>
            <a:endParaRPr lang="en-US" dirty="0" smtClean="0"/>
          </a:p>
        </p:txBody>
      </p:sp>
      <p:sp>
        <p:nvSpPr>
          <p:cNvPr id="7" name="Text Placeholder 6"/>
          <p:cNvSpPr>
            <a:spLocks noGrp="1"/>
          </p:cNvSpPr>
          <p:nvPr>
            <p:ph type="body" sz="quarter" idx="12" hasCustomPrompt="1"/>
          </p:nvPr>
        </p:nvSpPr>
        <p:spPr>
          <a:xfrm>
            <a:off x="832338" y="2438400"/>
            <a:ext cx="6172200" cy="914400"/>
          </a:xfrm>
          <a:prstGeom prst="rect">
            <a:avLst/>
          </a:prstGeom>
        </p:spPr>
        <p:txBody>
          <a:bodyPr/>
          <a:lstStyle>
            <a:lvl1pPr>
              <a:defRPr sz="4400" spc="-150" baseline="0">
                <a:solidFill>
                  <a:srgbClr val="0E256A"/>
                </a:solidFill>
              </a:defRPr>
            </a:lvl1pPr>
          </a:lstStyle>
          <a:p>
            <a:pPr lvl="0"/>
            <a:r>
              <a:rPr lang="en-US" dirty="0" smtClean="0"/>
              <a:t>Or subtitle this color size</a:t>
            </a:r>
          </a:p>
        </p:txBody>
      </p:sp>
    </p:spTree>
    <p:extLst>
      <p:ext uri="{BB962C8B-B14F-4D97-AF65-F5344CB8AC3E}">
        <p14:creationId xmlns:p14="http://schemas.microsoft.com/office/powerpoint/2010/main" val="3874733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7124" y="0"/>
            <a:ext cx="0" cy="1386840"/>
          </a:xfrm>
          <a:custGeom>
            <a:avLst/>
            <a:gdLst/>
            <a:ahLst/>
            <a:cxnLst/>
            <a:rect l="l" t="t" r="r" b="b"/>
            <a:pathLst>
              <a:path h="1386840">
                <a:moveTo>
                  <a:pt x="0" y="0"/>
                </a:moveTo>
                <a:lnTo>
                  <a:pt x="0" y="1386281"/>
                </a:lnTo>
              </a:path>
            </a:pathLst>
          </a:custGeom>
          <a:ln w="15519">
            <a:solidFill>
              <a:srgbClr val="D8A31F"/>
            </a:solidFill>
          </a:ln>
        </p:spPr>
        <p:txBody>
          <a:bodyPr wrap="square" lIns="0" tIns="0" rIns="0" bIns="0" rtlCol="0"/>
          <a:lstStyle/>
          <a:p>
            <a:endParaRPr/>
          </a:p>
        </p:txBody>
      </p:sp>
      <p:sp>
        <p:nvSpPr>
          <p:cNvPr id="8" name="object 2"/>
          <p:cNvSpPr/>
          <p:nvPr userDrawn="1"/>
        </p:nvSpPr>
        <p:spPr>
          <a:xfrm>
            <a:off x="0" y="1675"/>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p>
        </p:txBody>
      </p:sp>
      <p:sp>
        <p:nvSpPr>
          <p:cNvPr id="9" name="object 4"/>
          <p:cNvSpPr/>
          <p:nvPr userDrawn="1"/>
        </p:nvSpPr>
        <p:spPr>
          <a:xfrm>
            <a:off x="761" y="1313305"/>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a:solidFill>
                <a:srgbClr val="243F87"/>
              </a:solidFill>
            </a:endParaRPr>
          </a:p>
        </p:txBody>
      </p:sp>
      <p:grpSp>
        <p:nvGrpSpPr>
          <p:cNvPr id="10" name="Group 9"/>
          <p:cNvGrpSpPr/>
          <p:nvPr userDrawn="1"/>
        </p:nvGrpSpPr>
        <p:grpSpPr>
          <a:xfrm>
            <a:off x="5334000" y="6809099"/>
            <a:ext cx="4266629" cy="718310"/>
            <a:chOff x="2362771" y="6712101"/>
            <a:chExt cx="5056591" cy="851304"/>
          </a:xfrm>
        </p:grpSpPr>
        <p:sp>
          <p:nvSpPr>
            <p:cNvPr id="11" name="object 3"/>
            <p:cNvSpPr/>
            <p:nvPr/>
          </p:nvSpPr>
          <p:spPr>
            <a:xfrm>
              <a:off x="6534012" y="6712101"/>
              <a:ext cx="885350" cy="851304"/>
            </a:xfrm>
            <a:prstGeom prst="rect">
              <a:avLst/>
            </a:prstGeom>
            <a:blipFill>
              <a:blip r:embed="rId2" cstate="print"/>
              <a:stretch>
                <a:fillRect/>
              </a:stretch>
            </a:blipFill>
          </p:spPr>
          <p:txBody>
            <a:bodyPr wrap="square" lIns="0" tIns="0" rIns="0" bIns="0" rtlCol="0"/>
            <a:lstStyle/>
            <a:p>
              <a:endParaRPr/>
            </a:p>
          </p:txBody>
        </p:sp>
        <p:sp>
          <p:nvSpPr>
            <p:cNvPr id="12" name="object 5"/>
            <p:cNvSpPr/>
            <p:nvPr/>
          </p:nvSpPr>
          <p:spPr>
            <a:xfrm>
              <a:off x="4728730" y="6807834"/>
              <a:ext cx="1059992" cy="661828"/>
            </a:xfrm>
            <a:prstGeom prst="rect">
              <a:avLst/>
            </a:prstGeom>
            <a:blipFill>
              <a:blip r:embed="rId3" cstate="print"/>
              <a:stretch>
                <a:fillRect/>
              </a:stretch>
            </a:blipFill>
          </p:spPr>
          <p:txBody>
            <a:bodyPr wrap="square" lIns="0" tIns="0" rIns="0" bIns="0" rtlCol="0"/>
            <a:lstStyle/>
            <a:p>
              <a:endParaRPr/>
            </a:p>
          </p:txBody>
        </p:sp>
        <p:sp>
          <p:nvSpPr>
            <p:cNvPr id="13" name="object 9"/>
            <p:cNvSpPr/>
            <p:nvPr/>
          </p:nvSpPr>
          <p:spPr>
            <a:xfrm>
              <a:off x="2362771" y="6855256"/>
              <a:ext cx="1893912" cy="636778"/>
            </a:xfrm>
            <a:prstGeom prst="rect">
              <a:avLst/>
            </a:prstGeom>
            <a:blipFill>
              <a:blip r:embed="rId4" cstate="print"/>
              <a:stretch>
                <a:fillRect/>
              </a:stretch>
            </a:blipFill>
          </p:spPr>
          <p:txBody>
            <a:bodyPr wrap="square" lIns="0" tIns="0" rIns="0" bIns="0" rtlCol="0"/>
            <a:lstStyle/>
            <a:p>
              <a:endParaRPr/>
            </a:p>
          </p:txBody>
        </p:sp>
      </p:grpSp>
      <p:sp>
        <p:nvSpPr>
          <p:cNvPr id="14" name="TextBox 13"/>
          <p:cNvSpPr txBox="1"/>
          <p:nvPr userDrawn="1"/>
        </p:nvSpPr>
        <p:spPr>
          <a:xfrm>
            <a:off x="838200" y="1981200"/>
            <a:ext cx="8305800" cy="3693319"/>
          </a:xfrm>
          <a:prstGeom prst="rect">
            <a:avLst/>
          </a:prstGeom>
          <a:noFill/>
        </p:spPr>
        <p:txBody>
          <a:bodyPr wrap="square" rtlCol="0">
            <a:spAutoFit/>
          </a:bodyPr>
          <a:lstStyle/>
          <a:p>
            <a:r>
              <a:rPr lang="en-US" sz="2200" spc="-20" dirty="0">
                <a:solidFill>
                  <a:srgbClr val="FFFFFF"/>
                </a:solidFill>
                <a:latin typeface="Futura LT Pro Book"/>
                <a:cs typeface="Futura LT Pro Book"/>
              </a:rPr>
              <a:t>This presentation was produced with the support of </a:t>
            </a:r>
            <a:r>
              <a:rPr lang="en-US" sz="2200" spc="-15" dirty="0">
                <a:solidFill>
                  <a:srgbClr val="FFFFFF"/>
                </a:solidFill>
                <a:latin typeface="Futura LT Pro Book"/>
                <a:cs typeface="Futura LT Pro Book"/>
              </a:rPr>
              <a:t>the</a:t>
            </a:r>
            <a:r>
              <a:rPr lang="en-US" sz="2200" spc="-30" dirty="0">
                <a:solidFill>
                  <a:srgbClr val="FFFFFF"/>
                </a:solidFill>
                <a:latin typeface="Futura LT Pro Book"/>
                <a:cs typeface="Futura LT Pro Book"/>
              </a:rPr>
              <a:t> </a:t>
            </a:r>
            <a:r>
              <a:rPr lang="en-US" sz="2200" spc="-80" dirty="0">
                <a:solidFill>
                  <a:srgbClr val="FFFFFF"/>
                </a:solidFill>
                <a:latin typeface="Futura LT Pro Book"/>
                <a:cs typeface="Futura LT Pro Book"/>
              </a:rPr>
              <a:t>U</a:t>
            </a:r>
            <a:r>
              <a:rPr lang="en-US" sz="2200" spc="-10" dirty="0">
                <a:solidFill>
                  <a:srgbClr val="FFFFFF"/>
                </a:solidFill>
                <a:latin typeface="Futura LT Pro Book"/>
                <a:cs typeface="Futura LT Pro Book"/>
              </a:rPr>
              <a:t>.S.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Agency</a:t>
            </a:r>
            <a:r>
              <a:rPr lang="en-US" sz="2200" spc="-10" dirty="0">
                <a:solidFill>
                  <a:srgbClr val="FFFFFF"/>
                </a:solidFill>
                <a:latin typeface="Futura LT Pro Book"/>
                <a:cs typeface="Futura LT Pro Book"/>
              </a:rPr>
              <a:t> for</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national</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Development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(USAID) under</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ms </a:t>
            </a:r>
            <a:r>
              <a:rPr lang="en-US" sz="2200" spc="-10" dirty="0">
                <a:solidFill>
                  <a:srgbClr val="FFFFFF"/>
                </a:solidFill>
                <a:latin typeface="Futura LT Pro Book"/>
                <a:cs typeface="Futura LT Pro Book"/>
              </a:rPr>
              <a:t>of MEASURE Evaluation </a:t>
            </a:r>
            <a:r>
              <a:rPr lang="en-US" sz="2200" spc="-50" dirty="0">
                <a:solidFill>
                  <a:srgbClr val="FFFFFF"/>
                </a:solidFill>
                <a:latin typeface="Futura LT Pro Book"/>
                <a:cs typeface="Futura LT Pro Book"/>
              </a:rPr>
              <a:t>c</a:t>
            </a:r>
            <a:r>
              <a:rPr lang="en-US" sz="2200" spc="-15" dirty="0">
                <a:solidFill>
                  <a:srgbClr val="FFFFFF"/>
                </a:solidFill>
                <a:latin typeface="Futura LT Pro Book"/>
                <a:cs typeface="Futura LT Pro Book"/>
              </a:rPr>
              <a:t>oope</a:t>
            </a:r>
            <a:r>
              <a:rPr lang="en-US" sz="2200" spc="-40" dirty="0">
                <a:solidFill>
                  <a:srgbClr val="FFFFFF"/>
                </a:solidFill>
                <a:latin typeface="Futura LT Pro Book"/>
                <a:cs typeface="Futura LT Pro Book"/>
              </a:rPr>
              <a:t>r</a:t>
            </a:r>
            <a:r>
              <a:rPr lang="en-US" sz="2200" spc="-10" dirty="0">
                <a:solidFill>
                  <a:srgbClr val="FFFFFF"/>
                </a:solidFill>
                <a:latin typeface="Futura LT Pro Book"/>
                <a:cs typeface="Futura LT Pro Book"/>
              </a:rPr>
              <a:t>ative</a:t>
            </a:r>
            <a:r>
              <a:rPr lang="en-US" sz="2200" spc="-5" dirty="0">
                <a:solidFill>
                  <a:srgbClr val="FFFFFF"/>
                </a:solidFill>
                <a:latin typeface="Futura LT Pro Book"/>
                <a:cs typeface="Futura LT Pro Book"/>
              </a:rPr>
              <a:t> </a:t>
            </a:r>
            <a:r>
              <a:rPr lang="en-US" sz="2200" spc="-20" dirty="0">
                <a:solidFill>
                  <a:srgbClr val="FFFFFF"/>
                </a:solidFill>
                <a:latin typeface="Futura LT Pro Book"/>
                <a:cs typeface="Futura LT Pro Book"/>
              </a:rPr>
              <a:t>ag</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eement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AID-</a:t>
            </a:r>
            <a:r>
              <a:rPr lang="en-US" sz="2200" spc="-55" dirty="0">
                <a:solidFill>
                  <a:srgbClr val="FFFFFF"/>
                </a:solidFill>
                <a:latin typeface="Futura LT Pro Book"/>
                <a:cs typeface="Futura LT Pro Book"/>
              </a:rPr>
              <a:t>O</a:t>
            </a:r>
            <a:r>
              <a:rPr lang="en-US" sz="2200" spc="-15" dirty="0">
                <a:solidFill>
                  <a:srgbClr val="FFFFFF"/>
                </a:solidFill>
                <a:latin typeface="Futura LT Pro Book"/>
                <a:cs typeface="Futura LT Pro Book"/>
              </a:rPr>
              <a:t>AA-</a:t>
            </a:r>
            <a:r>
              <a:rPr lang="en-US" sz="2200" spc="-100" dirty="0">
                <a:solidFill>
                  <a:srgbClr val="FFFFFF"/>
                </a:solidFill>
                <a:latin typeface="Futura LT Pro Book"/>
                <a:cs typeface="Futura LT Pro Book"/>
              </a:rPr>
              <a:t>L</a:t>
            </a:r>
            <a:r>
              <a:rPr lang="en-US" sz="2200" spc="-15" dirty="0">
                <a:solidFill>
                  <a:srgbClr val="FFFFFF"/>
                </a:solidFill>
                <a:latin typeface="Futura LT Pro Book"/>
                <a:cs typeface="Futura LT Pro Book"/>
              </a:rPr>
              <a:t>-14-00004</a:t>
            </a:r>
            <a:r>
              <a:rPr lang="en-US" sz="2200" spc="-5" dirty="0">
                <a:solidFill>
                  <a:srgbClr val="FFFFFF"/>
                </a:solidFill>
                <a:latin typeface="Futura LT Pro Book"/>
                <a:cs typeface="Futura LT Pro Book"/>
              </a:rPr>
              <a:t>. MEASURE Evaluation is </a:t>
            </a:r>
            <a:r>
              <a:rPr lang="en-US" sz="2200" spc="-15" dirty="0">
                <a:solidFill>
                  <a:srgbClr val="FFFFFF"/>
                </a:solidFill>
                <a:latin typeface="Futura LT Pro Book"/>
                <a:cs typeface="Futura LT Pro Book"/>
              </a:rPr>
              <a:t>implemented</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by</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a:t>
            </a:r>
            <a:r>
              <a:rPr lang="en-US" sz="2200" spc="-60" dirty="0">
                <a:solidFill>
                  <a:srgbClr val="FFFFFF"/>
                </a:solidFill>
                <a:latin typeface="Futura LT Pro Book"/>
                <a:cs typeface="Futura LT Pro Book"/>
              </a:rPr>
              <a:t> </a:t>
            </a:r>
            <a:r>
              <a:rPr lang="en-US" sz="2200" spc="-20" dirty="0">
                <a:solidFill>
                  <a:srgbClr val="FFFFFF"/>
                </a:solidFill>
                <a:latin typeface="Futura LT Pro Book"/>
                <a:cs typeface="Futura LT Pro Book"/>
              </a:rPr>
              <a:t>Ca</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olina</a:t>
            </a:r>
            <a:r>
              <a:rPr lang="en-US" sz="2200" spc="-5" dirty="0">
                <a:solidFill>
                  <a:srgbClr val="FFFFFF"/>
                </a:solidFill>
                <a:latin typeface="Futura LT Pro Book"/>
                <a:cs typeface="Futura LT Pro Book"/>
              </a:rPr>
              <a:t> </a:t>
            </a:r>
            <a:r>
              <a:rPr lang="en-US" sz="2200" spc="-120" dirty="0">
                <a:solidFill>
                  <a:srgbClr val="FFFFFF"/>
                </a:solidFill>
                <a:latin typeface="Futura LT Pro Book"/>
                <a:cs typeface="Futura LT Pro Book"/>
              </a:rPr>
              <a:t>P</a:t>
            </a:r>
            <a:r>
              <a:rPr lang="en-US" sz="2200" spc="-15" dirty="0">
                <a:solidFill>
                  <a:srgbClr val="FFFFFF"/>
                </a:solidFill>
                <a:latin typeface="Futura LT Pro Book"/>
                <a:cs typeface="Futura LT Pro Book"/>
              </a:rPr>
              <a:t>opulation</a:t>
            </a:r>
            <a:r>
              <a:rPr lang="en-US" sz="2200" spc="-60" dirty="0">
                <a:solidFill>
                  <a:srgbClr val="FFFFFF"/>
                </a:solidFill>
                <a:latin typeface="Futura LT Pro Book"/>
                <a:cs typeface="Futura LT Pro Book"/>
              </a:rPr>
              <a:t> </a:t>
            </a:r>
            <a:r>
              <a:rPr lang="en-US" sz="2200" spc="-50" dirty="0">
                <a:solidFill>
                  <a:srgbClr val="FFFFFF"/>
                </a:solidFill>
                <a:latin typeface="Futura LT Pro Book"/>
                <a:cs typeface="Futura LT Pro Book"/>
              </a:rPr>
              <a:t>C</a:t>
            </a:r>
            <a:r>
              <a:rPr lang="en-US" sz="2200" spc="-15" dirty="0">
                <a:solidFill>
                  <a:srgbClr val="FFFFFF"/>
                </a:solidFill>
                <a:latin typeface="Futura LT Pro Book"/>
                <a:cs typeface="Futura LT Pro Book"/>
              </a:rPr>
              <a:t>ente</a:t>
            </a:r>
            <a:r>
              <a:rPr lang="en-US" sz="2200" spc="-250" dirty="0">
                <a:solidFill>
                  <a:srgbClr val="FFFFFF"/>
                </a:solidFill>
                <a:latin typeface="Futura LT Pro Book"/>
                <a:cs typeface="Futura LT Pro Book"/>
              </a:rPr>
              <a:t>r</a:t>
            </a:r>
            <a:r>
              <a:rPr lang="en-US" sz="2200" spc="-10" dirty="0">
                <a:solidFill>
                  <a:srgbClr val="FFFFFF"/>
                </a:solidFill>
                <a:latin typeface="Futura LT Pro Book"/>
                <a:cs typeface="Futura LT Pro Book"/>
              </a:rPr>
              <a:t>,</a:t>
            </a:r>
            <a:r>
              <a:rPr lang="en-US" sz="2200" spc="-30" dirty="0">
                <a:solidFill>
                  <a:srgbClr val="FFFFFF"/>
                </a:solidFill>
                <a:latin typeface="Futura LT Pro Book"/>
                <a:cs typeface="Futura LT Pro Book"/>
              </a:rPr>
              <a:t> </a:t>
            </a:r>
            <a:r>
              <a:rPr lang="en-US" sz="2200" spc="-10" dirty="0">
                <a:solidFill>
                  <a:srgbClr val="FFFFFF"/>
                </a:solidFill>
                <a:latin typeface="Futura LT Pro Book"/>
                <a:cs typeface="Futura LT Pro Book"/>
              </a:rPr>
              <a:t>University of</a:t>
            </a:r>
            <a:r>
              <a:rPr lang="en-US" sz="2200" spc="-5" dirty="0">
                <a:solidFill>
                  <a:srgbClr val="FFFFFF"/>
                </a:solidFill>
                <a:latin typeface="Futura LT Pro Book"/>
                <a:cs typeface="Futura LT Pro Book"/>
              </a:rPr>
              <a:t> </a:t>
            </a:r>
            <a:r>
              <a:rPr lang="en-US" sz="2200" spc="-20" dirty="0">
                <a:solidFill>
                  <a:srgbClr val="FFFFFF"/>
                </a:solidFill>
                <a:latin typeface="Futura LT Pro Book"/>
                <a:cs typeface="Futura LT Pro Book"/>
              </a:rPr>
              <a:t>No</a:t>
            </a:r>
            <a:r>
              <a:rPr lang="en-US" sz="2200" spc="30" dirty="0">
                <a:solidFill>
                  <a:srgbClr val="FFFFFF"/>
                </a:solidFill>
                <a:latin typeface="Futura LT Pro Book"/>
                <a:cs typeface="Futura LT Pro Book"/>
              </a:rPr>
              <a:t>r</a:t>
            </a:r>
            <a:r>
              <a:rPr lang="en-US" sz="2200" spc="-10" dirty="0">
                <a:solidFill>
                  <a:srgbClr val="FFFFFF"/>
                </a:solidFill>
                <a:latin typeface="Futura LT Pro Book"/>
                <a:cs typeface="Futura LT Pro Book"/>
              </a:rPr>
              <a:t>th</a:t>
            </a:r>
            <a:r>
              <a:rPr lang="en-US" sz="2200" spc="-60" dirty="0">
                <a:solidFill>
                  <a:srgbClr val="FFFFFF"/>
                </a:solidFill>
                <a:latin typeface="Futura LT Pro Book"/>
                <a:cs typeface="Futura LT Pro Book"/>
              </a:rPr>
              <a:t> </a:t>
            </a:r>
            <a:r>
              <a:rPr lang="en-US" sz="2200" spc="-20" dirty="0">
                <a:solidFill>
                  <a:srgbClr val="FFFFFF"/>
                </a:solidFill>
                <a:latin typeface="Futura LT Pro Book"/>
                <a:cs typeface="Futura LT Pro Book"/>
              </a:rPr>
              <a:t>Ca</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olina</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at</a:t>
            </a:r>
            <a:r>
              <a:rPr lang="en-US" sz="2200" spc="-60" dirty="0">
                <a:solidFill>
                  <a:srgbClr val="FFFFFF"/>
                </a:solidFill>
                <a:latin typeface="Futura LT Pro Book"/>
                <a:cs typeface="Futura LT Pro Book"/>
              </a:rPr>
              <a:t> </a:t>
            </a:r>
            <a:r>
              <a:rPr lang="en-US" sz="2200" spc="-15" dirty="0">
                <a:solidFill>
                  <a:srgbClr val="FFFFFF"/>
                </a:solidFill>
                <a:latin typeface="Futura LT Pro Book"/>
                <a:cs typeface="Futura LT Pro Book"/>
              </a:rPr>
              <a:t>Chapel</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Hill</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pa</a:t>
            </a:r>
            <a:r>
              <a:rPr lang="en-US" sz="2200" spc="30" dirty="0">
                <a:solidFill>
                  <a:srgbClr val="FFFFFF"/>
                </a:solidFill>
                <a:latin typeface="Futura LT Pro Book"/>
                <a:cs typeface="Futura LT Pro Book"/>
              </a:rPr>
              <a:t>r</a:t>
            </a:r>
            <a:r>
              <a:rPr lang="en-US" sz="2200" spc="-15" dirty="0">
                <a:solidFill>
                  <a:srgbClr val="FFFFFF"/>
                </a:solidFill>
                <a:latin typeface="Futura LT Pro Book"/>
                <a:cs typeface="Futura LT Pro Book"/>
              </a:rPr>
              <a:t>tnership</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with</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ICF</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national,</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John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Sno</a:t>
            </a:r>
            <a:r>
              <a:rPr lang="en-US" sz="2200" spc="-165" dirty="0">
                <a:solidFill>
                  <a:srgbClr val="FFFFFF"/>
                </a:solidFill>
                <a:latin typeface="Futura LT Pro Book"/>
                <a:cs typeface="Futura LT Pro Book"/>
              </a:rPr>
              <a:t>w</a:t>
            </a:r>
            <a:r>
              <a:rPr lang="en-US" sz="2200" spc="-10" dirty="0">
                <a:solidFill>
                  <a:srgbClr val="FFFFFF"/>
                </a:solidFill>
                <a:latin typeface="Futura LT Pro Book"/>
                <a:cs typeface="Futura LT Pro Book"/>
              </a:rPr>
              <a:t>,</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Inc.,</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Management Scien</a:t>
            </a:r>
            <a:r>
              <a:rPr lang="en-US" sz="2200" spc="-45" dirty="0">
                <a:solidFill>
                  <a:srgbClr val="FFFFFF"/>
                </a:solidFill>
                <a:latin typeface="Futura LT Pro Book"/>
                <a:cs typeface="Futura LT Pro Book"/>
              </a:rPr>
              <a:t>c</a:t>
            </a:r>
            <a:r>
              <a:rPr lang="en-US" sz="2200" spc="-15" dirty="0">
                <a:solidFill>
                  <a:srgbClr val="FFFFFF"/>
                </a:solidFill>
                <a:latin typeface="Futura LT Pro Book"/>
                <a:cs typeface="Futura LT Pro Book"/>
              </a:rPr>
              <a:t>es</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for</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Health,</a:t>
            </a:r>
            <a:r>
              <a:rPr lang="en-US" sz="2200" spc="-5" dirty="0">
                <a:solidFill>
                  <a:srgbClr val="FFFFFF"/>
                </a:solidFill>
                <a:latin typeface="Futura LT Pro Book"/>
                <a:cs typeface="Futura LT Pro Book"/>
              </a:rPr>
              <a:t> </a:t>
            </a:r>
            <a:r>
              <a:rPr lang="en-US" sz="2200" spc="-105" dirty="0">
                <a:solidFill>
                  <a:srgbClr val="FFFFFF"/>
                </a:solidFill>
                <a:latin typeface="Futura LT Pro Book"/>
                <a:cs typeface="Futura LT Pro Book"/>
              </a:rPr>
              <a:t>Palladium</a:t>
            </a:r>
            <a:r>
              <a:rPr lang="en-US" sz="2200" spc="-10" dirty="0">
                <a:solidFill>
                  <a:srgbClr val="FFFFFF"/>
                </a:solidFill>
                <a:latin typeface="Futura LT Pro Book"/>
                <a:cs typeface="Futura LT Pro Book"/>
              </a:rPr>
              <a: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and</a:t>
            </a:r>
            <a:r>
              <a:rPr lang="en-US" sz="2200" spc="-75" dirty="0">
                <a:solidFill>
                  <a:srgbClr val="FFFFFF"/>
                </a:solidFill>
                <a:latin typeface="Futura LT Pro Book"/>
                <a:cs typeface="Futura LT Pro Book"/>
              </a:rPr>
              <a:t> </a:t>
            </a:r>
            <a:r>
              <a:rPr lang="en-US" sz="2200" spc="-254" dirty="0">
                <a:solidFill>
                  <a:srgbClr val="FFFFFF"/>
                </a:solidFill>
                <a:latin typeface="Futura LT Pro Book"/>
                <a:cs typeface="Futura LT Pro Book"/>
              </a:rPr>
              <a:t>T</a:t>
            </a:r>
            <a:r>
              <a:rPr lang="en-US" sz="2200" spc="-15" dirty="0">
                <a:solidFill>
                  <a:srgbClr val="FFFFFF"/>
                </a:solidFill>
                <a:latin typeface="Futura LT Pro Book"/>
                <a:cs typeface="Futura LT Pro Book"/>
              </a:rPr>
              <a:t>ulane</a:t>
            </a:r>
            <a:r>
              <a:rPr lang="en-US" sz="2200" spc="-30" dirty="0">
                <a:solidFill>
                  <a:srgbClr val="FFFFFF"/>
                </a:solidFill>
                <a:latin typeface="Futura LT Pro Book"/>
                <a:cs typeface="Futura LT Pro Book"/>
              </a:rPr>
              <a:t> </a:t>
            </a:r>
            <a:r>
              <a:rPr lang="en-US" sz="2200" spc="-10" dirty="0">
                <a:solidFill>
                  <a:srgbClr val="FFFFFF"/>
                </a:solidFill>
                <a:latin typeface="Futura LT Pro Book"/>
                <a:cs typeface="Futura LT Pro Book"/>
              </a:rPr>
              <a:t>University.</a:t>
            </a:r>
            <a:r>
              <a:rPr lang="en-US" sz="2200" spc="-75" dirty="0">
                <a:solidFill>
                  <a:srgbClr val="FFFFFF"/>
                </a:solidFill>
                <a:latin typeface="Futura LT Pro Book"/>
                <a:cs typeface="Futura LT Pro Book"/>
              </a:rPr>
              <a:t> </a:t>
            </a:r>
            <a:r>
              <a:rPr lang="en-US" sz="2200" spc="-60" dirty="0">
                <a:solidFill>
                  <a:srgbClr val="FFFFFF"/>
                </a:solidFill>
                <a:latin typeface="Futura LT Pro Book"/>
                <a:cs typeface="Futura LT Pro Book"/>
              </a:rPr>
              <a:t>T</a:t>
            </a:r>
            <a:r>
              <a:rPr lang="en-US" sz="2200" spc="-15" dirty="0">
                <a:solidFill>
                  <a:srgbClr val="FFFFFF"/>
                </a:solidFill>
                <a:latin typeface="Futura LT Pro Book"/>
                <a:cs typeface="Futura LT Pro Book"/>
              </a:rPr>
              <a:t>he</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views</a:t>
            </a:r>
            <a:r>
              <a:rPr lang="en-US" sz="2200" spc="-10" dirty="0">
                <a:solidFill>
                  <a:srgbClr val="FFFFFF"/>
                </a:solidFill>
                <a:latin typeface="Futura LT Pro Book"/>
                <a:cs typeface="Futura LT Pro Book"/>
              </a:rPr>
              <a:t> </a:t>
            </a:r>
            <a:r>
              <a:rPr lang="en-US" sz="2200" spc="-30" dirty="0">
                <a:solidFill>
                  <a:srgbClr val="FFFFFF"/>
                </a:solidFill>
                <a:latin typeface="Futura LT Pro Book"/>
                <a:cs typeface="Futura LT Pro Book"/>
              </a:rPr>
              <a:t>e</a:t>
            </a:r>
            <a:r>
              <a:rPr lang="en-US" sz="2200" spc="-15" dirty="0">
                <a:solidFill>
                  <a:srgbClr val="FFFFFF"/>
                </a:solidFill>
                <a:latin typeface="Futura LT Pro Book"/>
                <a:cs typeface="Futura LT Pro Book"/>
              </a:rPr>
              <a:t>xp</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essed</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this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p</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esentation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do</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not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ne</a:t>
            </a:r>
            <a:r>
              <a:rPr lang="en-US" sz="2200" spc="-45" dirty="0">
                <a:solidFill>
                  <a:srgbClr val="FFFFFF"/>
                </a:solidFill>
                <a:latin typeface="Futura LT Pro Book"/>
                <a:cs typeface="Futura LT Pro Book"/>
              </a:rPr>
              <a:t>c</a:t>
            </a:r>
            <a:r>
              <a:rPr lang="en-US" sz="2200" spc="-10" dirty="0">
                <a:solidFill>
                  <a:srgbClr val="FFFFFF"/>
                </a:solidFill>
                <a:latin typeface="Futura LT Pro Book"/>
                <a:cs typeface="Futura LT Pro Book"/>
              </a:rPr>
              <a:t>essarily</a:t>
            </a:r>
            <a:r>
              <a:rPr lang="en-US" sz="2200" spc="-5" dirty="0">
                <a:solidFill>
                  <a:srgbClr val="FFFFFF"/>
                </a:solidFill>
                <a:latin typeface="Futura LT Pro Book"/>
                <a:cs typeface="Futura LT Pro Book"/>
              </a:rPr>
              <a:t> </a:t>
            </a:r>
            <a:r>
              <a:rPr lang="en-US" sz="2200" spc="-55" dirty="0">
                <a:solidFill>
                  <a:srgbClr val="FFFFFF"/>
                </a:solidFill>
                <a:latin typeface="Futura LT Pro Book"/>
                <a:cs typeface="Futura LT Pro Book"/>
              </a:rPr>
              <a:t>r</a:t>
            </a:r>
            <a:r>
              <a:rPr lang="en-US" sz="2200" spc="-10" dirty="0">
                <a:solidFill>
                  <a:srgbClr val="FFFFFF"/>
                </a:solidFill>
                <a:latin typeface="Futura LT Pro Book"/>
                <a:cs typeface="Futura LT Pro Book"/>
              </a:rPr>
              <a:t>eflect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 views </a:t>
            </a:r>
            <a:r>
              <a:rPr lang="en-US" sz="2200" spc="-10" dirty="0">
                <a:solidFill>
                  <a:srgbClr val="FFFFFF"/>
                </a:solidFill>
                <a:latin typeface="Futura LT Pro Book"/>
                <a:cs typeface="Futura LT Pro Book"/>
              </a:rPr>
              <a:t>of</a:t>
            </a:r>
            <a:r>
              <a:rPr lang="en-US" sz="2200" spc="-30" dirty="0">
                <a:solidFill>
                  <a:srgbClr val="FFFFFF"/>
                </a:solidFill>
                <a:latin typeface="Futura LT Pro Book"/>
                <a:cs typeface="Futura LT Pro Book"/>
              </a:rPr>
              <a:t> </a:t>
            </a:r>
            <a:r>
              <a:rPr lang="en-US" sz="2200" spc="-15" dirty="0">
                <a:solidFill>
                  <a:srgbClr val="FFFFFF"/>
                </a:solidFill>
                <a:latin typeface="Futura LT Pro Book"/>
                <a:cs typeface="Futura LT Pro Book"/>
              </a:rPr>
              <a:t>USAID or</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a:t>
            </a:r>
            <a:r>
              <a:rPr lang="en-US" sz="2200" spc="-30" dirty="0">
                <a:solidFill>
                  <a:srgbClr val="FFFFFF"/>
                </a:solidFill>
                <a:latin typeface="Futura LT Pro Book"/>
                <a:cs typeface="Futura LT Pro Book"/>
              </a:rPr>
              <a:t> </a:t>
            </a:r>
            <a:r>
              <a:rPr lang="en-US" sz="2200" spc="-15" dirty="0">
                <a:solidFill>
                  <a:srgbClr val="FFFFFF"/>
                </a:solidFill>
                <a:latin typeface="Futura LT Pro Book"/>
                <a:cs typeface="Futura LT Pro Book"/>
              </a:rPr>
              <a:t>United</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States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gove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nment.</a:t>
            </a:r>
            <a:endParaRPr lang="en-US" sz="2200" dirty="0">
              <a:latin typeface="Futura LT Pro Book"/>
              <a:cs typeface="Futura LT Pro Book"/>
            </a:endParaRPr>
          </a:p>
          <a:p>
            <a:endParaRPr lang="en-US" dirty="0" smtClean="0"/>
          </a:p>
          <a:p>
            <a:r>
              <a:rPr lang="en-US" sz="2000" b="1" dirty="0" smtClean="0">
                <a:solidFill>
                  <a:schemeClr val="bg1"/>
                </a:solidFill>
                <a:latin typeface="Futura LT Pro Book" panose="020B0502020204020303" pitchFamily="34" charset="0"/>
              </a:rPr>
              <a:t>www.measureevaluation.org</a:t>
            </a:r>
            <a:endParaRPr lang="en-US" sz="2000" b="1" dirty="0">
              <a:solidFill>
                <a:schemeClr val="bg1"/>
              </a:solidFill>
              <a:latin typeface="Futura LT Pro Book" panose="020B0502020204020303" pitchFamily="34" charset="0"/>
            </a:endParaRPr>
          </a:p>
        </p:txBody>
      </p:sp>
    </p:spTree>
    <p:extLst>
      <p:ext uri="{BB962C8B-B14F-4D97-AF65-F5344CB8AC3E}">
        <p14:creationId xmlns:p14="http://schemas.microsoft.com/office/powerpoint/2010/main" val="24127786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0058400" cy="1371600"/>
          </a:xfrm>
          <a:prstGeom prst="rect">
            <a:avLst/>
          </a:prstGeom>
          <a:solidFill>
            <a:srgbClr val="D8A3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76296061"/>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Lst>
  <p:txStyles>
    <p:titleStyle>
      <a:lvl1pPr>
        <a:defRPr>
          <a:solidFill>
            <a:srgbClr val="243F87"/>
          </a:solidFill>
          <a:latin typeface="+mj-lt"/>
          <a:ea typeface="+mj-ea"/>
          <a:cs typeface="+mj-cs"/>
        </a:defRPr>
      </a:lvl1pPr>
    </p:titleStyle>
    <p:bodyStyle>
      <a:lvl1pPr marL="0">
        <a:defRPr sz="2400">
          <a:solidFill>
            <a:schemeClr val="tx1"/>
          </a:solidFill>
          <a:latin typeface="Futura LT Pro Book" panose="020B0502020204020303" pitchFamily="34"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www.unicef.org/nutrition/training/3.1.3/1.html"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p>
        </p:txBody>
      </p:sp>
      <p:sp>
        <p:nvSpPr>
          <p:cNvPr id="4" name="object 4"/>
          <p:cNvSpPr/>
          <p:nvPr/>
        </p:nvSpPr>
        <p:spPr>
          <a:xfrm>
            <a:off x="0" y="1312545"/>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a:solidFill>
                <a:srgbClr val="243F87"/>
              </a:solidFill>
            </a:endParaRPr>
          </a:p>
        </p:txBody>
      </p:sp>
      <p:grpSp>
        <p:nvGrpSpPr>
          <p:cNvPr id="10" name="Group 9"/>
          <p:cNvGrpSpPr/>
          <p:nvPr/>
        </p:nvGrpSpPr>
        <p:grpSpPr>
          <a:xfrm>
            <a:off x="4833204" y="6781800"/>
            <a:ext cx="4342829" cy="731138"/>
            <a:chOff x="2362771" y="6712101"/>
            <a:chExt cx="5056591" cy="851304"/>
          </a:xfrm>
        </p:grpSpPr>
        <p:sp>
          <p:nvSpPr>
            <p:cNvPr id="3" name="object 3"/>
            <p:cNvSpPr/>
            <p:nvPr/>
          </p:nvSpPr>
          <p:spPr>
            <a:xfrm>
              <a:off x="6534012" y="6712101"/>
              <a:ext cx="885350" cy="851304"/>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728730" y="6807834"/>
              <a:ext cx="1059992" cy="661828"/>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2362771" y="6855256"/>
              <a:ext cx="1893912" cy="636778"/>
            </a:xfrm>
            <a:prstGeom prst="rect">
              <a:avLst/>
            </a:prstGeom>
            <a:blipFill>
              <a:blip r:embed="rId5" cstate="print"/>
              <a:stretch>
                <a:fillRect/>
              </a:stretch>
            </a:blipFill>
          </p:spPr>
          <p:txBody>
            <a:bodyPr wrap="square" lIns="0" tIns="0" rIns="0" bIns="0" rtlCol="0"/>
            <a:lstStyle/>
            <a:p>
              <a:endParaRPr/>
            </a:p>
          </p:txBody>
        </p:sp>
      </p:grpSp>
      <p:sp>
        <p:nvSpPr>
          <p:cNvPr id="7" name="object 7"/>
          <p:cNvSpPr txBox="1"/>
          <p:nvPr/>
        </p:nvSpPr>
        <p:spPr>
          <a:xfrm>
            <a:off x="782371" y="1629549"/>
            <a:ext cx="7577454" cy="4154984"/>
          </a:xfrm>
          <a:prstGeom prst="rect">
            <a:avLst/>
          </a:prstGeom>
        </p:spPr>
        <p:txBody>
          <a:bodyPr vert="horz" wrap="square" lIns="0" tIns="0" rIns="0" bIns="0" rtlCol="0">
            <a:spAutoFit/>
          </a:bodyPr>
          <a:lstStyle/>
          <a:p>
            <a:r>
              <a:rPr lang="en-US" sz="5400" b="1" baseline="30000" dirty="0" smtClean="0">
                <a:solidFill>
                  <a:schemeClr val="bg1"/>
                </a:solidFill>
                <a:latin typeface="Futura LT Pro Book" panose="020B0502020204020303" pitchFamily="34" charset="0"/>
              </a:rPr>
              <a:t>Collecting </a:t>
            </a:r>
            <a:r>
              <a:rPr lang="en-US" sz="5400" b="1" baseline="30000" dirty="0">
                <a:solidFill>
                  <a:schemeClr val="bg1"/>
                </a:solidFill>
                <a:latin typeface="Futura LT Pro Book" panose="020B0502020204020303" pitchFamily="34" charset="0"/>
              </a:rPr>
              <a:t>the Essential Survey Indicators </a:t>
            </a:r>
            <a:r>
              <a:rPr lang="en-US" sz="5400" b="1" baseline="30000" dirty="0" smtClean="0">
                <a:solidFill>
                  <a:schemeClr val="bg1"/>
                </a:solidFill>
                <a:latin typeface="Futura LT Pro Book" panose="020B0502020204020303" pitchFamily="34" charset="0"/>
              </a:rPr>
              <a:t>of </a:t>
            </a:r>
            <a:r>
              <a:rPr lang="en-US" sz="5400" b="1" baseline="30000" dirty="0">
                <a:solidFill>
                  <a:schemeClr val="bg1"/>
                </a:solidFill>
                <a:latin typeface="Futura LT Pro Book" panose="020B0502020204020303" pitchFamily="34" charset="0"/>
              </a:rPr>
              <a:t>Orphans and Vulnerable Children </a:t>
            </a:r>
            <a:r>
              <a:rPr lang="en-US" sz="5400" b="1" baseline="30000" dirty="0" smtClean="0">
                <a:solidFill>
                  <a:schemeClr val="bg1"/>
                </a:solidFill>
                <a:latin typeface="Futura LT Pro Book" panose="020B0502020204020303" pitchFamily="34" charset="0"/>
              </a:rPr>
              <a:t>Well-Being </a:t>
            </a:r>
            <a:r>
              <a:rPr lang="en-US" sz="5400" b="1" baseline="30000" dirty="0">
                <a:solidFill>
                  <a:schemeClr val="bg1"/>
                </a:solidFill>
                <a:latin typeface="Futura LT Pro Book" panose="020B0502020204020303" pitchFamily="34" charset="0"/>
              </a:rPr>
              <a:t>through Outcomes Monitoring</a:t>
            </a:r>
          </a:p>
          <a:p>
            <a:endParaRPr lang="en-US" b="1" baseline="30000" dirty="0" smtClean="0">
              <a:solidFill>
                <a:schemeClr val="bg1"/>
              </a:solidFill>
              <a:latin typeface="Futura LT Pro Book" panose="020B0502020204020303" pitchFamily="34" charset="0"/>
            </a:endParaRPr>
          </a:p>
          <a:p>
            <a:endParaRPr lang="en-US" b="1" baseline="30000" dirty="0">
              <a:solidFill>
                <a:schemeClr val="bg1"/>
              </a:solidFill>
              <a:latin typeface="Futura LT Pro Book" panose="020B0502020204020303" pitchFamily="34" charset="0"/>
            </a:endParaRPr>
          </a:p>
          <a:p>
            <a:endParaRPr lang="en-US" b="1" baseline="30000" dirty="0" smtClean="0">
              <a:solidFill>
                <a:schemeClr val="bg1"/>
              </a:solidFill>
              <a:latin typeface="Futura LT Pro Book" panose="020B0502020204020303" pitchFamily="34" charset="0"/>
            </a:endParaRPr>
          </a:p>
          <a:p>
            <a:endParaRPr lang="en-US" b="1" baseline="30000" dirty="0">
              <a:solidFill>
                <a:schemeClr val="bg1"/>
              </a:solidFill>
              <a:latin typeface="Futura LT Pro Book" panose="020B0502020204020303" pitchFamily="34" charset="0"/>
            </a:endParaRPr>
          </a:p>
          <a:p>
            <a:endParaRPr lang="en-US" b="1" baseline="30000" dirty="0" smtClean="0">
              <a:solidFill>
                <a:schemeClr val="bg1"/>
              </a:solidFill>
              <a:latin typeface="Futura LT Pro Book" panose="020B0502020204020303" pitchFamily="34" charset="0"/>
            </a:endParaRPr>
          </a:p>
          <a:p>
            <a:endParaRPr lang="en-US" b="1" baseline="30000" dirty="0">
              <a:solidFill>
                <a:schemeClr val="bg1"/>
              </a:solidFill>
              <a:latin typeface="Futura LT Pro Book" panose="020B0502020204020303" pitchFamily="34" charset="0"/>
            </a:endParaRPr>
          </a:p>
          <a:p>
            <a:endParaRPr lang="en-US" b="1" baseline="30000" dirty="0" smtClean="0">
              <a:solidFill>
                <a:schemeClr val="bg1"/>
              </a:solidFill>
              <a:latin typeface="Futura LT Pro Book" panose="020B0502020204020303" pitchFamily="34" charset="0"/>
            </a:endParaRPr>
          </a:p>
          <a:p>
            <a:endParaRPr lang="en-US" b="1" baseline="30000" dirty="0" smtClean="0">
              <a:solidFill>
                <a:schemeClr val="bg1"/>
              </a:solidFill>
              <a:latin typeface="Futura LT Pro Book" panose="020B0502020204020303" pitchFamily="34" charset="0"/>
            </a:endParaRPr>
          </a:p>
          <a:p>
            <a:endParaRPr lang="en-US" b="1" baseline="30000" dirty="0">
              <a:solidFill>
                <a:schemeClr val="bg1"/>
              </a:solidFill>
              <a:latin typeface="Futura LT Pro Book" panose="020B0502020204020303" pitchFamily="34" charset="0"/>
            </a:endParaRPr>
          </a:p>
          <a:p>
            <a:r>
              <a:rPr lang="en-US" sz="2000" b="1" baseline="30000" smtClean="0">
                <a:solidFill>
                  <a:schemeClr val="bg1"/>
                </a:solidFill>
                <a:latin typeface="Futura LT Pro Book" panose="020B0502020204020303" pitchFamily="34" charset="0"/>
              </a:rPr>
              <a:t>May 2016</a:t>
            </a:r>
            <a:endParaRPr sz="2000" dirty="0">
              <a:solidFill>
                <a:schemeClr val="bg1"/>
              </a:solidFill>
              <a:latin typeface="Futura LT Pro Book" panose="020B0502020204020303" pitchFamily="34" charset="0"/>
              <a:cs typeface="Gill Sans MT"/>
            </a:endParaRPr>
          </a:p>
        </p:txBody>
      </p:sp>
      <p:sp>
        <p:nvSpPr>
          <p:cNvPr id="11" name="TextBox 10"/>
          <p:cNvSpPr txBox="1"/>
          <p:nvPr/>
        </p:nvSpPr>
        <p:spPr>
          <a:xfrm>
            <a:off x="722998" y="762000"/>
            <a:ext cx="8954402" cy="830997"/>
          </a:xfrm>
          <a:prstGeom prst="rect">
            <a:avLst/>
          </a:prstGeom>
          <a:noFill/>
        </p:spPr>
        <p:txBody>
          <a:bodyPr wrap="square" rtlCol="0">
            <a:spAutoFit/>
          </a:bodyPr>
          <a:lstStyle/>
          <a:p>
            <a:r>
              <a:rPr lang="en-US" sz="4800" baseline="30000" dirty="0">
                <a:solidFill>
                  <a:schemeClr val="bg1"/>
                </a:solidFill>
                <a:latin typeface="Futura LT Pro Book" panose="020B0502020204020303" pitchFamily="34" charset="0"/>
              </a:rPr>
              <a:t>PEPFAR Monitoring, Evaluation, and Reporting</a:t>
            </a:r>
            <a:endParaRPr lang="en-US" sz="4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371600" y="317718"/>
            <a:ext cx="88660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MUAC practice</a:t>
            </a:r>
            <a:endParaRPr sz="4400" b="1" dirty="0">
              <a:solidFill>
                <a:srgbClr val="0E256A"/>
              </a:solidFill>
              <a:latin typeface="Futura LT Pro Book"/>
              <a:cs typeface="Futura LT Pro Book"/>
            </a:endParaRPr>
          </a:p>
        </p:txBody>
      </p:sp>
      <p:sp>
        <p:nvSpPr>
          <p:cNvPr id="9" name="object 4"/>
          <p:cNvSpPr txBox="1"/>
          <p:nvPr/>
        </p:nvSpPr>
        <p:spPr>
          <a:xfrm>
            <a:off x="1371600" y="1600200"/>
            <a:ext cx="8229600" cy="5044651"/>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Using an object (i.e. small bottle) or an adult’s forearm, each participant will practice measuring the same </a:t>
            </a:r>
            <a:r>
              <a:rPr lang="en-US" sz="2800" spc="-165" dirty="0" smtClean="0">
                <a:solidFill>
                  <a:prstClr val="black"/>
                </a:solidFill>
                <a:latin typeface="Futura LT Pro Book"/>
                <a:cs typeface="Futura LT Pro Book"/>
              </a:rPr>
              <a:t>object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Write your MUAC measurement down on a piece of paper; do not share your </a:t>
            </a:r>
            <a:r>
              <a:rPr lang="en-US" sz="2800" spc="-165" dirty="0" smtClean="0">
                <a:solidFill>
                  <a:prstClr val="black"/>
                </a:solidFill>
                <a:latin typeface="Futura LT Pro Book"/>
                <a:cs typeface="Futura LT Pro Book"/>
              </a:rPr>
              <a:t>result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After each participant completes the </a:t>
            </a:r>
            <a:r>
              <a:rPr lang="en-US" sz="2800" spc="-165" dirty="0" smtClean="0">
                <a:solidFill>
                  <a:prstClr val="black"/>
                </a:solidFill>
                <a:latin typeface="Futura LT Pro Book"/>
                <a:cs typeface="Futura LT Pro Book"/>
              </a:rPr>
              <a:t>measurement</a:t>
            </a:r>
            <a:r>
              <a:rPr lang="en-US" sz="2800" spc="-165" dirty="0">
                <a:solidFill>
                  <a:prstClr val="black"/>
                </a:solidFill>
                <a:latin typeface="Futura LT Pro Book"/>
                <a:cs typeface="Futura LT Pro Book"/>
              </a:rPr>
              <a:t>, discuss the range of results </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Observe: What did people do well? What do people need to improve upon? </a:t>
            </a:r>
          </a:p>
        </p:txBody>
      </p:sp>
    </p:spTree>
    <p:extLst>
      <p:ext uri="{BB962C8B-B14F-4D97-AF65-F5344CB8AC3E}">
        <p14:creationId xmlns:p14="http://schemas.microsoft.com/office/powerpoint/2010/main" val="3649402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419578" y="168959"/>
            <a:ext cx="8866038" cy="1026115"/>
          </a:xfrm>
          <a:prstGeom prst="rect">
            <a:avLst/>
          </a:prstGeom>
        </p:spPr>
        <p:txBody>
          <a:bodyPr vert="horz" wrap="square" lIns="0" tIns="0" rIns="0" bIns="0" rtlCol="0">
            <a:spAutoFit/>
          </a:bodyPr>
          <a:lstStyle/>
          <a:p>
            <a:pPr marL="12700">
              <a:lnSpc>
                <a:spcPts val="4000"/>
              </a:lnSpc>
            </a:pPr>
            <a:r>
              <a:rPr lang="en-US" sz="4400" b="1" spc="-240" dirty="0" smtClean="0">
                <a:solidFill>
                  <a:srgbClr val="0E256A"/>
                </a:solidFill>
                <a:latin typeface="Futura LT Pro Book"/>
                <a:cs typeface="Futura LT Pro Book"/>
              </a:rPr>
              <a:t>4b</a:t>
            </a:r>
            <a:r>
              <a:rPr lang="en-US" sz="4400" b="1" spc="-240" dirty="0">
                <a:solidFill>
                  <a:srgbClr val="0E256A"/>
                </a:solidFill>
                <a:latin typeface="Futura LT Pro Book"/>
                <a:cs typeface="Futura LT Pro Book"/>
              </a:rPr>
              <a:t>: Administering the questionnaire module for a child age 0–4 years</a:t>
            </a:r>
            <a:endParaRPr sz="4400" b="1" dirty="0">
              <a:solidFill>
                <a:srgbClr val="0E256A"/>
              </a:solidFill>
              <a:latin typeface="Futura LT Pro Book"/>
              <a:cs typeface="Futura LT Pro Book"/>
            </a:endParaRPr>
          </a:p>
        </p:txBody>
      </p:sp>
      <p:sp>
        <p:nvSpPr>
          <p:cNvPr id="9" name="object 4"/>
          <p:cNvSpPr txBox="1"/>
          <p:nvPr/>
        </p:nvSpPr>
        <p:spPr>
          <a:xfrm>
            <a:off x="1419578" y="2286000"/>
            <a:ext cx="7876759" cy="2308324"/>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Divide up in pairs again</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With your partner, administer or respond to the questions about a child age </a:t>
            </a:r>
            <a:r>
              <a:rPr lang="en-US" sz="2800" spc="-165" dirty="0" smtClean="0">
                <a:solidFill>
                  <a:prstClr val="black"/>
                </a:solidFill>
                <a:latin typeface="Futura LT Pro Book"/>
                <a:cs typeface="Futura LT Pro Book"/>
              </a:rPr>
              <a:t>0</a:t>
            </a:r>
            <a:r>
              <a:rPr lang="en-US" sz="2800" b="1" spc="-240" dirty="0">
                <a:solidFill>
                  <a:srgbClr val="0E256A"/>
                </a:solidFill>
                <a:latin typeface="Futura LT Pro Book"/>
                <a:cs typeface="Futura LT Pro Book"/>
              </a:rPr>
              <a:t>–</a:t>
            </a:r>
            <a:r>
              <a:rPr lang="en-US" sz="2800" spc="-165" dirty="0" smtClean="0">
                <a:solidFill>
                  <a:prstClr val="black"/>
                </a:solidFill>
                <a:latin typeface="Futura LT Pro Book"/>
                <a:cs typeface="Futura LT Pro Book"/>
              </a:rPr>
              <a:t>4 </a:t>
            </a:r>
            <a:r>
              <a:rPr lang="en-US" sz="2800" spc="-165" dirty="0">
                <a:solidFill>
                  <a:prstClr val="black"/>
                </a:solidFill>
                <a:latin typeface="Futura LT Pro Book"/>
                <a:cs typeface="Futura LT Pro Book"/>
              </a:rPr>
              <a:t>years (in the local language).</a:t>
            </a:r>
          </a:p>
        </p:txBody>
      </p:sp>
    </p:spTree>
    <p:extLst>
      <p:ext uri="{BB962C8B-B14F-4D97-AF65-F5344CB8AC3E}">
        <p14:creationId xmlns:p14="http://schemas.microsoft.com/office/powerpoint/2010/main" val="11346579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523339" y="315831"/>
            <a:ext cx="8942238"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Module 5: How do we conduct interviews?</a:t>
            </a:r>
            <a:endParaRPr sz="4400" b="1" dirty="0">
              <a:solidFill>
                <a:srgbClr val="0E256A"/>
              </a:solidFill>
              <a:latin typeface="Futura LT Pro Book"/>
              <a:cs typeface="Futura LT Pro Book"/>
            </a:endParaRPr>
          </a:p>
        </p:txBody>
      </p:sp>
      <p:sp>
        <p:nvSpPr>
          <p:cNvPr id="9" name="object 4"/>
          <p:cNvSpPr txBox="1"/>
          <p:nvPr/>
        </p:nvSpPr>
        <p:spPr>
          <a:xfrm>
            <a:off x="1523339" y="2262810"/>
            <a:ext cx="7876759" cy="1292662"/>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5a: Questionnaire module for a child age </a:t>
            </a:r>
            <a:r>
              <a:rPr lang="en-US" sz="2800" spc="-165" dirty="0" smtClean="0">
                <a:solidFill>
                  <a:prstClr val="black"/>
                </a:solidFill>
                <a:latin typeface="Futura LT Pro Book"/>
                <a:cs typeface="Futura LT Pro Book"/>
              </a:rPr>
              <a:t>5</a:t>
            </a:r>
            <a:r>
              <a:rPr lang="en-US" sz="2800" b="1" spc="-240" dirty="0">
                <a:solidFill>
                  <a:srgbClr val="0E256A"/>
                </a:solidFill>
                <a:latin typeface="Futura LT Pro Book"/>
                <a:cs typeface="Futura LT Pro Book"/>
              </a:rPr>
              <a:t>–</a:t>
            </a:r>
            <a:r>
              <a:rPr lang="en-US" sz="2800" spc="-165" dirty="0" smtClean="0">
                <a:solidFill>
                  <a:prstClr val="black"/>
                </a:solidFill>
                <a:latin typeface="Futura LT Pro Book"/>
                <a:cs typeface="Futura LT Pro Book"/>
              </a:rPr>
              <a:t>17 years</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5b: Administering the questionnaire</a:t>
            </a:r>
          </a:p>
        </p:txBody>
      </p:sp>
    </p:spTree>
    <p:extLst>
      <p:ext uri="{BB962C8B-B14F-4D97-AF65-F5344CB8AC3E}">
        <p14:creationId xmlns:p14="http://schemas.microsoft.com/office/powerpoint/2010/main" val="10646012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38200" y="228600"/>
            <a:ext cx="8866038"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5a: Questionnaire module for a child age </a:t>
            </a:r>
            <a:r>
              <a:rPr lang="en-US" sz="4400" b="1" spc="-240" dirty="0">
                <a:solidFill>
                  <a:srgbClr val="0E256A"/>
                </a:solidFill>
                <a:latin typeface="Futura LT Pro Book"/>
                <a:cs typeface="Futura LT Pro Book"/>
              </a:rPr>
              <a:t>5–17 </a:t>
            </a:r>
            <a:r>
              <a:rPr lang="en-US" sz="4400" b="1" spc="-240" dirty="0" smtClean="0">
                <a:solidFill>
                  <a:srgbClr val="0E256A"/>
                </a:solidFill>
                <a:latin typeface="Futura LT Pro Book"/>
                <a:cs typeface="Futura LT Pro Book"/>
              </a:rPr>
              <a:t>years</a:t>
            </a:r>
            <a:endParaRPr sz="4400" b="1" dirty="0">
              <a:solidFill>
                <a:srgbClr val="0E256A"/>
              </a:solidFill>
              <a:latin typeface="Futura LT Pro Book"/>
              <a:cs typeface="Futura LT Pro Book"/>
            </a:endParaRPr>
          </a:p>
        </p:txBody>
      </p:sp>
      <p:sp>
        <p:nvSpPr>
          <p:cNvPr id="9" name="object 4"/>
          <p:cNvSpPr txBox="1"/>
          <p:nvPr/>
        </p:nvSpPr>
        <p:spPr>
          <a:xfrm>
            <a:off x="838200" y="2133600"/>
            <a:ext cx="7876759" cy="4121321"/>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Review the questions </a:t>
            </a:r>
            <a:r>
              <a:rPr lang="en-US" sz="2800" spc="-165" dirty="0" smtClean="0">
                <a:solidFill>
                  <a:prstClr val="black"/>
                </a:solidFill>
                <a:latin typeface="Futura LT Pro Book"/>
                <a:cs typeface="Futura LT Pro Book"/>
              </a:rPr>
              <a:t>on your own </a:t>
            </a:r>
            <a:r>
              <a:rPr lang="en-US" sz="2800" spc="-165" dirty="0">
                <a:solidFill>
                  <a:prstClr val="black"/>
                </a:solidFill>
                <a:latin typeface="Futura LT Pro Book"/>
                <a:cs typeface="Futura LT Pro Book"/>
              </a:rPr>
              <a:t>in English</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Next, we will do one demo interview in English</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Then, we will go around the group, taking turns reading the questions in the local language</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Next, we will do one demo interview in the local language. </a:t>
            </a:r>
          </a:p>
        </p:txBody>
      </p:sp>
    </p:spTree>
    <p:extLst>
      <p:ext uri="{BB962C8B-B14F-4D97-AF65-F5344CB8AC3E}">
        <p14:creationId xmlns:p14="http://schemas.microsoft.com/office/powerpoint/2010/main" val="26771700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dirty="0">
              <a:solidFill>
                <a:prstClr val="black"/>
              </a:solidFill>
            </a:endParaRPr>
          </a:p>
        </p:txBody>
      </p:sp>
      <p:sp>
        <p:nvSpPr>
          <p:cNvPr id="6" name="object 6"/>
          <p:cNvSpPr txBox="1"/>
          <p:nvPr/>
        </p:nvSpPr>
        <p:spPr>
          <a:xfrm>
            <a:off x="762000" y="260100"/>
            <a:ext cx="8866038" cy="1051570"/>
          </a:xfrm>
          <a:prstGeom prst="rect">
            <a:avLst/>
          </a:prstGeom>
        </p:spPr>
        <p:txBody>
          <a:bodyPr vert="horz" wrap="square" lIns="0" tIns="0" rIns="0" bIns="0" rtlCol="0">
            <a:spAutoFit/>
          </a:bodyPr>
          <a:lstStyle/>
          <a:p>
            <a:pPr marL="12700">
              <a:lnSpc>
                <a:spcPts val="4100"/>
              </a:lnSpc>
            </a:pPr>
            <a:r>
              <a:rPr lang="en-US" sz="4400" b="1" spc="-240" dirty="0" smtClean="0">
                <a:solidFill>
                  <a:srgbClr val="0E256A"/>
                </a:solidFill>
                <a:latin typeface="Futura LT Pro Book"/>
                <a:cs typeface="Futura LT Pro Book"/>
              </a:rPr>
              <a:t>5b: Administering the questionnaire module for a child age </a:t>
            </a:r>
            <a:r>
              <a:rPr lang="en-US" sz="4400" b="1" spc="-240" dirty="0">
                <a:solidFill>
                  <a:srgbClr val="0E256A"/>
                </a:solidFill>
                <a:latin typeface="Futura LT Pro Book"/>
                <a:cs typeface="Futura LT Pro Book"/>
              </a:rPr>
              <a:t>5–17years</a:t>
            </a:r>
            <a:endParaRPr sz="4400" b="1" dirty="0">
              <a:solidFill>
                <a:srgbClr val="0E256A"/>
              </a:solidFill>
              <a:latin typeface="Futura LT Pro Book"/>
              <a:cs typeface="Futura LT Pro Book"/>
            </a:endParaRPr>
          </a:p>
        </p:txBody>
      </p:sp>
      <p:sp>
        <p:nvSpPr>
          <p:cNvPr id="9" name="object 4"/>
          <p:cNvSpPr txBox="1"/>
          <p:nvPr/>
        </p:nvSpPr>
        <p:spPr>
          <a:xfrm>
            <a:off x="762000" y="2286000"/>
            <a:ext cx="7876759" cy="2308324"/>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Divide </a:t>
            </a:r>
            <a:r>
              <a:rPr lang="en-US" sz="2800" spc="-165" dirty="0">
                <a:solidFill>
                  <a:prstClr val="black"/>
                </a:solidFill>
                <a:latin typeface="Futura LT Pro Book"/>
                <a:cs typeface="Futura LT Pro Book"/>
              </a:rPr>
              <a:t>into pairs again</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With your partner, administer or respond to the questions about a child age </a:t>
            </a:r>
            <a:r>
              <a:rPr lang="en-US" sz="2800" spc="-165" dirty="0" smtClean="0">
                <a:solidFill>
                  <a:prstClr val="black"/>
                </a:solidFill>
                <a:latin typeface="Futura LT Pro Book"/>
                <a:cs typeface="Futura LT Pro Book"/>
              </a:rPr>
              <a:t>5</a:t>
            </a:r>
            <a:r>
              <a:rPr lang="en-US" sz="2800" b="1" spc="-240" dirty="0">
                <a:solidFill>
                  <a:srgbClr val="0E256A"/>
                </a:solidFill>
                <a:latin typeface="Futura LT Pro Book"/>
                <a:cs typeface="Futura LT Pro Book"/>
              </a:rPr>
              <a:t>–</a:t>
            </a:r>
            <a:r>
              <a:rPr lang="en-US" sz="2800" spc="-165" dirty="0" smtClean="0">
                <a:solidFill>
                  <a:prstClr val="black"/>
                </a:solidFill>
                <a:latin typeface="Futura LT Pro Book"/>
                <a:cs typeface="Futura LT Pro Book"/>
              </a:rPr>
              <a:t>17 </a:t>
            </a:r>
            <a:r>
              <a:rPr lang="en-US" sz="2800" spc="-165" dirty="0">
                <a:solidFill>
                  <a:prstClr val="black"/>
                </a:solidFill>
                <a:latin typeface="Futura LT Pro Book"/>
                <a:cs typeface="Futura LT Pro Book"/>
              </a:rPr>
              <a:t>years (in the local language).</a:t>
            </a:r>
          </a:p>
        </p:txBody>
      </p:sp>
    </p:spTree>
    <p:extLst>
      <p:ext uri="{BB962C8B-B14F-4D97-AF65-F5344CB8AC3E}">
        <p14:creationId xmlns:p14="http://schemas.microsoft.com/office/powerpoint/2010/main" val="8671603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8626"/>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523339" y="309092"/>
            <a:ext cx="89422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Module 6: Heading into the field</a:t>
            </a:r>
            <a:endParaRPr sz="4400" b="1" dirty="0">
              <a:solidFill>
                <a:srgbClr val="0E256A"/>
              </a:solidFill>
              <a:latin typeface="Futura LT Pro Book"/>
              <a:cs typeface="Futura LT Pro Book"/>
            </a:endParaRPr>
          </a:p>
        </p:txBody>
      </p:sp>
      <p:sp>
        <p:nvSpPr>
          <p:cNvPr id="9" name="object 4"/>
          <p:cNvSpPr txBox="1"/>
          <p:nvPr/>
        </p:nvSpPr>
        <p:spPr>
          <a:xfrm>
            <a:off x="1523339" y="2262810"/>
            <a:ext cx="7876759" cy="1292662"/>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6a: Preparation for the field </a:t>
            </a:r>
            <a:r>
              <a:rPr lang="en-US" sz="2800" spc="-165" dirty="0" smtClean="0">
                <a:solidFill>
                  <a:prstClr val="black"/>
                </a:solidFill>
                <a:latin typeface="Futura LT Pro Book"/>
                <a:cs typeface="Futura LT Pro Book"/>
              </a:rPr>
              <a:t>practicum</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6b: Ensuring data quality</a:t>
            </a:r>
          </a:p>
        </p:txBody>
      </p:sp>
    </p:spTree>
    <p:extLst>
      <p:ext uri="{BB962C8B-B14F-4D97-AF65-F5344CB8AC3E}">
        <p14:creationId xmlns:p14="http://schemas.microsoft.com/office/powerpoint/2010/main" val="174735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523339" y="317718"/>
            <a:ext cx="8942238" cy="677108"/>
          </a:xfrm>
          <a:prstGeom prst="rect">
            <a:avLst/>
          </a:prstGeom>
        </p:spPr>
        <p:txBody>
          <a:bodyPr vert="horz" wrap="square" lIns="0" tIns="0" rIns="0" bIns="0" rtlCol="0">
            <a:spAutoFit/>
          </a:bodyPr>
          <a:lstStyle/>
          <a:p>
            <a:pPr marL="12700"/>
            <a:r>
              <a:rPr lang="en-US" sz="4400" b="1" spc="-240" dirty="0">
                <a:solidFill>
                  <a:srgbClr val="0E256A"/>
                </a:solidFill>
                <a:latin typeface="Futura LT Pro Book"/>
                <a:cs typeface="Futura LT Pro Book"/>
              </a:rPr>
              <a:t>6a: Preparation for field practicum</a:t>
            </a:r>
            <a:endParaRPr lang="en-US" sz="4400" b="1" dirty="0">
              <a:solidFill>
                <a:srgbClr val="0E256A"/>
              </a:solidFill>
              <a:latin typeface="Futura LT Pro Book"/>
              <a:cs typeface="Futura LT Pro Book"/>
            </a:endParaRPr>
          </a:p>
        </p:txBody>
      </p:sp>
      <p:sp>
        <p:nvSpPr>
          <p:cNvPr id="9" name="object 4"/>
          <p:cNvSpPr txBox="1"/>
          <p:nvPr/>
        </p:nvSpPr>
        <p:spPr>
          <a:xfrm>
            <a:off x="1523339" y="1676400"/>
            <a:ext cx="7876759" cy="2923877"/>
          </a:xfrm>
          <a:prstGeom prst="rect">
            <a:avLst/>
          </a:prstGeom>
        </p:spPr>
        <p:txBody>
          <a:bodyPr vert="horz" wrap="square" lIns="0" tIns="0" rIns="0" bIns="0" rtlCol="0">
            <a:spAutoFit/>
          </a:bodyPr>
          <a:lstStyle/>
          <a:p>
            <a:pPr marL="469900" indent="-457200">
              <a:lnSpc>
                <a:spcPts val="38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Sampling</a:t>
            </a:r>
          </a:p>
          <a:p>
            <a:pPr marL="469900" indent="-457200">
              <a:lnSpc>
                <a:spcPts val="38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Household consent</a:t>
            </a:r>
          </a:p>
          <a:p>
            <a:pPr marL="469900" indent="-457200">
              <a:lnSpc>
                <a:spcPts val="38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Completing the survey</a:t>
            </a:r>
          </a:p>
          <a:p>
            <a:pPr marL="469900" indent="-457200">
              <a:lnSpc>
                <a:spcPts val="38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Survey Control Sheets</a:t>
            </a:r>
          </a:p>
          <a:p>
            <a:pPr marL="469900" indent="-457200">
              <a:lnSpc>
                <a:spcPts val="3800"/>
              </a:lnSpc>
              <a:buClr>
                <a:srgbClr val="243F87"/>
              </a:buClr>
              <a:buFont typeface="Arial" panose="020B0604020202020204" pitchFamily="34" charset="0"/>
              <a:buChar char="•"/>
            </a:pPr>
            <a:endParaRPr lang="en-US" sz="2800" spc="-165" dirty="0" smtClean="0">
              <a:solidFill>
                <a:prstClr val="black"/>
              </a:solidFill>
              <a:latin typeface="Futura LT Pro Book"/>
              <a:cs typeface="Futura LT Pro Book"/>
            </a:endParaRPr>
          </a:p>
          <a:p>
            <a:pPr marL="469900" indent="-457200">
              <a:lnSpc>
                <a:spcPts val="3800"/>
              </a:lnSpc>
              <a:buClr>
                <a:srgbClr val="243F87"/>
              </a:buClr>
              <a:buFont typeface="Arial" panose="020B0604020202020204" pitchFamily="34" charset="0"/>
              <a:buChar char="•"/>
            </a:pP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4205620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523339" y="317718"/>
            <a:ext cx="89422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What is sampling?</a:t>
            </a:r>
            <a:endParaRPr sz="4400" b="1" dirty="0">
              <a:solidFill>
                <a:srgbClr val="0E256A"/>
              </a:solidFill>
              <a:latin typeface="Futura LT Pro Book"/>
              <a:cs typeface="Futura LT Pro Book"/>
            </a:endParaRPr>
          </a:p>
        </p:txBody>
      </p:sp>
      <p:sp>
        <p:nvSpPr>
          <p:cNvPr id="9" name="object 4"/>
          <p:cNvSpPr txBox="1"/>
          <p:nvPr/>
        </p:nvSpPr>
        <p:spPr>
          <a:xfrm>
            <a:off x="1523339" y="1676400"/>
            <a:ext cx="7876759" cy="5320367"/>
          </a:xfrm>
          <a:prstGeom prst="rect">
            <a:avLst/>
          </a:prstGeom>
        </p:spPr>
        <p:txBody>
          <a:bodyPr vert="horz" wrap="square" lIns="0" tIns="0" rIns="0" bIns="0" rtlCol="0">
            <a:spAutoFit/>
          </a:bodyPr>
          <a:lstStyle/>
          <a:p>
            <a:pPr marL="469900" indent="-457200">
              <a:lnSpc>
                <a:spcPts val="38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 sampling procedure allows us to collect data on a small number of people and draw conclusions that are valid for a larger group</a:t>
            </a:r>
            <a:r>
              <a:rPr lang="en-US" sz="2800" spc="-165" dirty="0" smtClean="0">
                <a:solidFill>
                  <a:prstClr val="black"/>
                </a:solidFill>
                <a:latin typeface="Futura LT Pro Book"/>
                <a:cs typeface="Futura LT Pro Book"/>
              </a:rPr>
              <a:t>.</a:t>
            </a:r>
          </a:p>
          <a:p>
            <a:pPr marL="12700">
              <a:lnSpc>
                <a:spcPts val="3800"/>
              </a:lnSpc>
              <a:buClr>
                <a:srgbClr val="243F87"/>
              </a:buClr>
            </a:pPr>
            <a:endParaRPr lang="en-US" sz="2800" spc="-165" dirty="0">
              <a:solidFill>
                <a:prstClr val="black"/>
              </a:solidFill>
              <a:latin typeface="Futura LT Pro Book"/>
              <a:cs typeface="Futura LT Pro Book"/>
            </a:endParaRPr>
          </a:p>
          <a:p>
            <a:pPr marL="469900" indent="-457200">
              <a:lnSpc>
                <a:spcPts val="38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Households are sampled. </a:t>
            </a:r>
          </a:p>
          <a:p>
            <a:pPr marL="1041400" lvl="1" indent="-571500">
              <a:lnSpc>
                <a:spcPts val="38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Households have been sampled and assigned to data collectors. It is important to complete all assigned interviews and return to homes as needed to complete the interviews</a:t>
            </a:r>
            <a:r>
              <a:rPr lang="en-US" sz="2800" spc="-165" dirty="0" smtClean="0">
                <a:solidFill>
                  <a:prstClr val="black"/>
                </a:solidFill>
                <a:latin typeface="Futura LT Pro Book"/>
                <a:cs typeface="Futura LT Pro Book"/>
              </a:rPr>
              <a:t>.</a:t>
            </a:r>
          </a:p>
          <a:p>
            <a:pPr marL="469900" lvl="1">
              <a:lnSpc>
                <a:spcPts val="3800"/>
              </a:lnSpc>
              <a:buClr>
                <a:srgbClr val="243F87"/>
              </a:buClr>
            </a:pPr>
            <a:endParaRPr lang="en-US" sz="2800" spc="-165" dirty="0">
              <a:solidFill>
                <a:prstClr val="black"/>
              </a:solidFill>
              <a:latin typeface="Futura LT Pro Book"/>
              <a:cs typeface="Futura LT Pro Book"/>
            </a:endParaRPr>
          </a:p>
          <a:p>
            <a:pPr marL="469900" indent="-457200">
              <a:lnSpc>
                <a:spcPts val="38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Children within households are sampled.</a:t>
            </a:r>
          </a:p>
        </p:txBody>
      </p:sp>
    </p:spTree>
    <p:extLst>
      <p:ext uri="{BB962C8B-B14F-4D97-AF65-F5344CB8AC3E}">
        <p14:creationId xmlns:p14="http://schemas.microsoft.com/office/powerpoint/2010/main" val="20358730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523339" y="317718"/>
            <a:ext cx="89422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Locating the household</a:t>
            </a:r>
            <a:endParaRPr sz="4400" b="1" dirty="0">
              <a:solidFill>
                <a:srgbClr val="0E256A"/>
              </a:solidFill>
              <a:latin typeface="Futura LT Pro Book"/>
              <a:cs typeface="Futura LT Pro Book"/>
            </a:endParaRPr>
          </a:p>
        </p:txBody>
      </p:sp>
      <p:sp>
        <p:nvSpPr>
          <p:cNvPr id="9" name="object 4"/>
          <p:cNvSpPr txBox="1"/>
          <p:nvPr/>
        </p:nvSpPr>
        <p:spPr>
          <a:xfrm>
            <a:off x="1523339" y="1676400"/>
            <a:ext cx="7876759" cy="2736327"/>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Supervisors will provide to each data collector team on the interviewer control sheet a list of households to visit</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Data collectors will locate the first household on their list.</a:t>
            </a:r>
          </a:p>
        </p:txBody>
      </p:sp>
    </p:spTree>
    <p:extLst>
      <p:ext uri="{BB962C8B-B14F-4D97-AF65-F5344CB8AC3E}">
        <p14:creationId xmlns:p14="http://schemas.microsoft.com/office/powerpoint/2010/main" val="41680759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523339" y="228600"/>
            <a:ext cx="8942238"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Steps for recruitment and seeking consent</a:t>
            </a:r>
            <a:endParaRPr sz="4400" b="1" dirty="0">
              <a:solidFill>
                <a:srgbClr val="0E256A"/>
              </a:solidFill>
              <a:latin typeface="Futura LT Pro Book"/>
              <a:cs typeface="Futura LT Pro Book"/>
            </a:endParaRPr>
          </a:p>
        </p:txBody>
      </p:sp>
      <p:sp>
        <p:nvSpPr>
          <p:cNvPr id="9" name="object 4"/>
          <p:cNvSpPr txBox="1"/>
          <p:nvPr/>
        </p:nvSpPr>
        <p:spPr>
          <a:xfrm>
            <a:off x="1546376" y="1438431"/>
            <a:ext cx="8154061" cy="6429645"/>
          </a:xfrm>
          <a:prstGeom prst="rect">
            <a:avLst/>
          </a:prstGeom>
        </p:spPr>
        <p:txBody>
          <a:bodyPr vert="horz" wrap="square" lIns="0" tIns="0" rIns="0" bIns="0" rtlCol="0">
            <a:spAutoFit/>
          </a:bodyPr>
          <a:lstStyle/>
          <a:p>
            <a:pPr marL="469900" indent="-457200">
              <a:lnSpc>
                <a:spcPts val="35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Data collectors enter the household and greet household members. </a:t>
            </a:r>
          </a:p>
          <a:p>
            <a:pPr marL="469900" indent="-457200">
              <a:lnSpc>
                <a:spcPts val="35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Data </a:t>
            </a:r>
            <a:r>
              <a:rPr lang="en-US" sz="2800" spc="-165" dirty="0">
                <a:solidFill>
                  <a:prstClr val="black"/>
                </a:solidFill>
                <a:latin typeface="Futura LT Pro Book"/>
                <a:cs typeface="Futura LT Pro Book"/>
              </a:rPr>
              <a:t>collectors explain the purpose of their visit and ask to speak to the head of the household or the caregiver (if the head of the household is not present).</a:t>
            </a:r>
          </a:p>
          <a:p>
            <a:pPr marL="469900" indent="-457200">
              <a:lnSpc>
                <a:spcPts val="35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Ask </a:t>
            </a:r>
            <a:r>
              <a:rPr lang="en-US" sz="2800" spc="-165" dirty="0">
                <a:solidFill>
                  <a:prstClr val="black"/>
                </a:solidFill>
                <a:latin typeface="Futura LT Pro Book"/>
                <a:cs typeface="Futura LT Pro Book"/>
              </a:rPr>
              <a:t>then to speak to the primary caregiver in the household.</a:t>
            </a:r>
          </a:p>
          <a:p>
            <a:pPr marL="469900" indent="-457200">
              <a:lnSpc>
                <a:spcPts val="35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Introduce </a:t>
            </a:r>
            <a:r>
              <a:rPr lang="en-US" sz="2800" spc="-165" dirty="0">
                <a:solidFill>
                  <a:prstClr val="black"/>
                </a:solidFill>
                <a:latin typeface="Futura LT Pro Book"/>
                <a:cs typeface="Futura LT Pro Book"/>
              </a:rPr>
              <a:t>the caregiver to the study and explain consent.</a:t>
            </a:r>
          </a:p>
          <a:p>
            <a:pPr marL="469900" indent="-457200">
              <a:lnSpc>
                <a:spcPts val="35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Record </a:t>
            </a:r>
            <a:r>
              <a:rPr lang="en-US" sz="2800" spc="-165" dirty="0">
                <a:solidFill>
                  <a:prstClr val="black"/>
                </a:solidFill>
                <a:latin typeface="Futura LT Pro Book"/>
                <a:cs typeface="Futura LT Pro Book"/>
              </a:rPr>
              <a:t>consent.</a:t>
            </a:r>
          </a:p>
          <a:p>
            <a:pPr marL="469900" indent="-457200">
              <a:lnSpc>
                <a:spcPts val="35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Start </a:t>
            </a:r>
            <a:r>
              <a:rPr lang="en-US" sz="2800" spc="-165" dirty="0">
                <a:solidFill>
                  <a:prstClr val="black"/>
                </a:solidFill>
                <a:latin typeface="Futura LT Pro Book"/>
                <a:cs typeface="Futura LT Pro Book"/>
              </a:rPr>
              <a:t>the caregiver questionnaire.</a:t>
            </a:r>
          </a:p>
          <a:p>
            <a:pPr marL="469900" indent="-457200">
              <a:lnSpc>
                <a:spcPts val="35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Follow </a:t>
            </a:r>
            <a:r>
              <a:rPr lang="en-US" sz="2800" spc="-165" dirty="0">
                <a:solidFill>
                  <a:prstClr val="black"/>
                </a:solidFill>
                <a:latin typeface="Futura LT Pro Book"/>
                <a:cs typeface="Futura LT Pro Book"/>
              </a:rPr>
              <a:t>the sampling procedure for children. </a:t>
            </a:r>
          </a:p>
          <a:p>
            <a:pPr marL="469900" indent="-457200">
              <a:lnSpc>
                <a:spcPts val="35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Complete </a:t>
            </a:r>
            <a:r>
              <a:rPr lang="en-US" sz="2800" spc="-165" dirty="0">
                <a:solidFill>
                  <a:prstClr val="black"/>
                </a:solidFill>
                <a:latin typeface="Futura LT Pro Book"/>
                <a:cs typeface="Futura LT Pro Book"/>
              </a:rPr>
              <a:t>the caregiver questionnaire about sampled children.</a:t>
            </a:r>
          </a:p>
        </p:txBody>
      </p:sp>
    </p:spTree>
    <p:extLst>
      <p:ext uri="{BB962C8B-B14F-4D97-AF65-F5344CB8AC3E}">
        <p14:creationId xmlns:p14="http://schemas.microsoft.com/office/powerpoint/2010/main" val="13791287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p>
        </p:txBody>
      </p:sp>
      <p:sp>
        <p:nvSpPr>
          <p:cNvPr id="4" name="object 4"/>
          <p:cNvSpPr/>
          <p:nvPr/>
        </p:nvSpPr>
        <p:spPr>
          <a:xfrm>
            <a:off x="0" y="1312545"/>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a:solidFill>
                <a:srgbClr val="243F87"/>
              </a:solidFill>
            </a:endParaRPr>
          </a:p>
        </p:txBody>
      </p:sp>
      <p:sp>
        <p:nvSpPr>
          <p:cNvPr id="6" name="object 6"/>
          <p:cNvSpPr txBox="1"/>
          <p:nvPr/>
        </p:nvSpPr>
        <p:spPr>
          <a:xfrm>
            <a:off x="1039962" y="483178"/>
            <a:ext cx="6943090" cy="677108"/>
          </a:xfrm>
          <a:prstGeom prst="rect">
            <a:avLst/>
          </a:prstGeom>
        </p:spPr>
        <p:txBody>
          <a:bodyPr vert="horz" wrap="square" lIns="0" tIns="0" rIns="0" bIns="0" rtlCol="0">
            <a:spAutoFit/>
          </a:bodyPr>
          <a:lstStyle/>
          <a:p>
            <a:pPr marL="12700">
              <a:lnSpc>
                <a:spcPct val="100000"/>
              </a:lnSpc>
            </a:pPr>
            <a:r>
              <a:rPr lang="en-US" sz="4400" b="1" spc="-240" dirty="0" smtClean="0">
                <a:solidFill>
                  <a:srgbClr val="0E256A"/>
                </a:solidFill>
                <a:latin typeface="Futura LT Pro Book"/>
                <a:cs typeface="Futura LT Pro Book"/>
              </a:rPr>
              <a:t>Day 2:</a:t>
            </a:r>
            <a:endParaRPr sz="4400" dirty="0">
              <a:solidFill>
                <a:srgbClr val="0E256A"/>
              </a:solidFill>
              <a:latin typeface="Futura LT Pro Book"/>
              <a:cs typeface="Futura LT Pro Book"/>
            </a:endParaRPr>
          </a:p>
        </p:txBody>
      </p:sp>
      <p:sp>
        <p:nvSpPr>
          <p:cNvPr id="7" name="object 7"/>
          <p:cNvSpPr txBox="1"/>
          <p:nvPr/>
        </p:nvSpPr>
        <p:spPr>
          <a:xfrm>
            <a:off x="1039962" y="1551063"/>
            <a:ext cx="7480300" cy="1667123"/>
          </a:xfrm>
          <a:prstGeom prst="rect">
            <a:avLst/>
          </a:prstGeom>
        </p:spPr>
        <p:txBody>
          <a:bodyPr vert="horz" wrap="square" lIns="0" tIns="0" rIns="0" bIns="0" rtlCol="0">
            <a:spAutoFit/>
          </a:bodyPr>
          <a:lstStyle/>
          <a:p>
            <a:pPr marL="12700">
              <a:lnSpc>
                <a:spcPts val="6495"/>
              </a:lnSpc>
            </a:pPr>
            <a:r>
              <a:rPr lang="en-US" sz="4400" spc="-265" dirty="0" smtClean="0">
                <a:solidFill>
                  <a:srgbClr val="EEBB00"/>
                </a:solidFill>
                <a:latin typeface="Futura LT Pro Book" panose="020B0502020204020303" pitchFamily="34" charset="0"/>
                <a:cs typeface="Gill Sans MT"/>
              </a:rPr>
              <a:t>Interviewing, Preparing for the Field, and Data Quality</a:t>
            </a:r>
            <a:endParaRPr sz="4400" dirty="0">
              <a:latin typeface="Futura LT Pro Book" panose="020B0502020204020303" pitchFamily="34" charset="0"/>
              <a:cs typeface="Gill Sans MT"/>
            </a:endParaRPr>
          </a:p>
        </p:txBody>
      </p:sp>
      <p:grpSp>
        <p:nvGrpSpPr>
          <p:cNvPr id="10" name="Group 9"/>
          <p:cNvGrpSpPr/>
          <p:nvPr/>
        </p:nvGrpSpPr>
        <p:grpSpPr>
          <a:xfrm>
            <a:off x="4833204" y="6781800"/>
            <a:ext cx="4342829" cy="731138"/>
            <a:chOff x="2362771" y="6712101"/>
            <a:chExt cx="5056591" cy="851304"/>
          </a:xfrm>
        </p:grpSpPr>
        <p:sp>
          <p:nvSpPr>
            <p:cNvPr id="3" name="object 3"/>
            <p:cNvSpPr/>
            <p:nvPr/>
          </p:nvSpPr>
          <p:spPr>
            <a:xfrm>
              <a:off x="6534012" y="6712101"/>
              <a:ext cx="885350" cy="851304"/>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728730" y="6807834"/>
              <a:ext cx="1059992" cy="661828"/>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2362771" y="6855256"/>
              <a:ext cx="1893912" cy="636778"/>
            </a:xfrm>
            <a:prstGeom prst="rect">
              <a:avLst/>
            </a:prstGeom>
            <a:blipFill>
              <a:blip r:embed="rId5"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41273547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066800" y="165656"/>
            <a:ext cx="8942238"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Before and upon arrival at the household</a:t>
            </a:r>
            <a:endParaRPr sz="4400" b="1" dirty="0">
              <a:solidFill>
                <a:srgbClr val="0E256A"/>
              </a:solidFill>
              <a:latin typeface="Futura LT Pro Book"/>
              <a:cs typeface="Futura LT Pro Book"/>
            </a:endParaRPr>
          </a:p>
        </p:txBody>
      </p:sp>
      <p:sp>
        <p:nvSpPr>
          <p:cNvPr id="9" name="object 4"/>
          <p:cNvSpPr txBox="1"/>
          <p:nvPr/>
        </p:nvSpPr>
        <p:spPr>
          <a:xfrm>
            <a:off x="1066800" y="1752600"/>
            <a:ext cx="8306461" cy="6001643"/>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Prior </a:t>
            </a:r>
            <a:r>
              <a:rPr lang="en-US" sz="2800" spc="-165" dirty="0" smtClean="0">
                <a:solidFill>
                  <a:prstClr val="black"/>
                </a:solidFill>
                <a:latin typeface="Futura LT Pro Book"/>
                <a:cs typeface="Futura LT Pro Book"/>
              </a:rPr>
              <a:t>to your arrival </a:t>
            </a:r>
            <a:r>
              <a:rPr lang="en-US" sz="2800" spc="-165" dirty="0">
                <a:solidFill>
                  <a:prstClr val="black"/>
                </a:solidFill>
                <a:latin typeface="Futura LT Pro Book"/>
                <a:cs typeface="Futura LT Pro Book"/>
              </a:rPr>
              <a:t>at the household, fill in all the  information you can on MER Indicator Questionnaire: Cover Sheet</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Upon your arrival at the household, you are expected to greet those present, introduce yourself, and ask to speak to the head of household</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“My name is [name of data collector] and this is [name of volunteer]. I am part of a group conducting a survey on people’s health and well-being, and their needs for services and support. We want to speak with the caregiver in this household. Is he or she available?”</a:t>
            </a:r>
          </a:p>
        </p:txBody>
      </p:sp>
    </p:spTree>
    <p:extLst>
      <p:ext uri="{BB962C8B-B14F-4D97-AF65-F5344CB8AC3E}">
        <p14:creationId xmlns:p14="http://schemas.microsoft.com/office/powerpoint/2010/main" val="6683685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523339" y="317718"/>
            <a:ext cx="89422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Find the caregiver</a:t>
            </a:r>
            <a:endParaRPr sz="4400" b="1" dirty="0">
              <a:solidFill>
                <a:srgbClr val="0E256A"/>
              </a:solidFill>
              <a:latin typeface="Futura LT Pro Book"/>
              <a:cs typeface="Futura LT Pro Book"/>
            </a:endParaRPr>
          </a:p>
        </p:txBody>
      </p:sp>
      <p:sp>
        <p:nvSpPr>
          <p:cNvPr id="9" name="object 4"/>
          <p:cNvSpPr txBox="1"/>
          <p:nvPr/>
        </p:nvSpPr>
        <p:spPr>
          <a:xfrm>
            <a:off x="1523339" y="1676400"/>
            <a:ext cx="7876759" cy="2274662"/>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If the caregiver is out, ask if you can come back when this person is available. Make an appointment to come back. Be sure </a:t>
            </a:r>
            <a:r>
              <a:rPr lang="en-US" sz="2800" spc="-165" dirty="0" smtClean="0">
                <a:solidFill>
                  <a:prstClr val="black"/>
                </a:solidFill>
                <a:latin typeface="Futura LT Pro Book"/>
                <a:cs typeface="Futura LT Pro Book"/>
              </a:rPr>
              <a:t>to </a:t>
            </a:r>
            <a:r>
              <a:rPr lang="en-US" sz="2800" spc="-165" dirty="0">
                <a:solidFill>
                  <a:prstClr val="black"/>
                </a:solidFill>
                <a:latin typeface="Futura LT Pro Book"/>
                <a:cs typeface="Futura LT Pro Book"/>
              </a:rPr>
              <a:t>keep the appointment</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If the primary caregiver is available, proceed. </a:t>
            </a:r>
          </a:p>
        </p:txBody>
      </p:sp>
    </p:spTree>
    <p:extLst>
      <p:ext uri="{BB962C8B-B14F-4D97-AF65-F5344CB8AC3E}">
        <p14:creationId xmlns:p14="http://schemas.microsoft.com/office/powerpoint/2010/main" val="15254620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582762" y="168959"/>
            <a:ext cx="8942238" cy="974626"/>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Introduction to the survey and consent</a:t>
            </a:r>
            <a:endParaRPr sz="4400" b="1" dirty="0">
              <a:solidFill>
                <a:srgbClr val="0E256A"/>
              </a:solidFill>
              <a:latin typeface="Futura LT Pro Book"/>
              <a:cs typeface="Futura LT Pro Book"/>
            </a:endParaRPr>
          </a:p>
        </p:txBody>
      </p:sp>
      <p:sp>
        <p:nvSpPr>
          <p:cNvPr id="9" name="object 4"/>
          <p:cNvSpPr txBox="1"/>
          <p:nvPr/>
        </p:nvSpPr>
        <p:spPr>
          <a:xfrm>
            <a:off x="582762" y="1676400"/>
            <a:ext cx="8001661" cy="4582986"/>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Say: </a:t>
            </a:r>
            <a:r>
              <a:rPr lang="en-US" sz="2800" i="1" spc="-165" dirty="0">
                <a:solidFill>
                  <a:prstClr val="black"/>
                </a:solidFill>
                <a:latin typeface="Futura LT Pro Book"/>
                <a:cs typeface="Futura LT Pro Book"/>
              </a:rPr>
              <a:t>If it is okay, I would like to give you some information about this survey and what your participation would involve, and then you can decide whether or not you want to participate</a:t>
            </a:r>
            <a:r>
              <a:rPr lang="en-US" sz="2800" i="1" spc="-165" dirty="0" smtClean="0">
                <a:solidFill>
                  <a:prstClr val="black"/>
                </a:solidFill>
                <a:latin typeface="Futura LT Pro Book"/>
                <a:cs typeface="Futura LT Pro Book"/>
              </a:rPr>
              <a:t>.</a:t>
            </a:r>
          </a:p>
          <a:p>
            <a:pPr marL="12700">
              <a:lnSpc>
                <a:spcPts val="3600"/>
              </a:lnSpc>
              <a:buClr>
                <a:srgbClr val="243F87"/>
              </a:buClr>
            </a:pPr>
            <a:endParaRPr lang="en-US" sz="2800" i="1" spc="-165" dirty="0">
              <a:solidFill>
                <a:prstClr val="black"/>
              </a:solidFill>
              <a:latin typeface="Futura LT Pro Book"/>
              <a:cs typeface="Futura LT Pro Book"/>
            </a:endParaRPr>
          </a:p>
          <a:p>
            <a:pPr marL="927100" lvl="1" indent="-457200">
              <a:lnSpc>
                <a:spcPts val="3600"/>
              </a:lnSpc>
              <a:buClr>
                <a:srgbClr val="243F87"/>
              </a:buClr>
              <a:buFont typeface="Wingdings" panose="05000000000000000000" pitchFamily="2" charset="2"/>
              <a:buChar char="§"/>
            </a:pPr>
            <a:r>
              <a:rPr lang="en-US" sz="2800" spc="-165" dirty="0" smtClean="0">
                <a:solidFill>
                  <a:prstClr val="black"/>
                </a:solidFill>
                <a:latin typeface="Futura LT Pro Book"/>
                <a:cs typeface="Futura LT Pro Book"/>
              </a:rPr>
              <a:t>If </a:t>
            </a:r>
            <a:r>
              <a:rPr lang="en-US" sz="2800" i="1" spc="-165" dirty="0">
                <a:solidFill>
                  <a:prstClr val="black"/>
                </a:solidFill>
                <a:latin typeface="Futura LT Pro Book"/>
                <a:cs typeface="Futura LT Pro Book"/>
              </a:rPr>
              <a:t>yes</a:t>
            </a:r>
            <a:r>
              <a:rPr lang="en-US" sz="2800" spc="-165" dirty="0">
                <a:solidFill>
                  <a:prstClr val="black"/>
                </a:solidFill>
                <a:latin typeface="Futura LT Pro Book"/>
                <a:cs typeface="Futura LT Pro Book"/>
              </a:rPr>
              <a:t>: Read the consent form.  </a:t>
            </a:r>
            <a:endParaRPr lang="en-US" sz="2800" spc="-165" dirty="0" smtClean="0">
              <a:solidFill>
                <a:prstClr val="black"/>
              </a:solidFill>
              <a:latin typeface="Futura LT Pro Book"/>
              <a:cs typeface="Futura LT Pro Book"/>
            </a:endParaRPr>
          </a:p>
          <a:p>
            <a:pPr marL="469900" lvl="1">
              <a:lnSpc>
                <a:spcPts val="3600"/>
              </a:lnSpc>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If </a:t>
            </a:r>
            <a:r>
              <a:rPr lang="en-US" sz="2800" i="1" spc="-165" dirty="0">
                <a:solidFill>
                  <a:prstClr val="black"/>
                </a:solidFill>
                <a:latin typeface="Futura LT Pro Book"/>
                <a:cs typeface="Futura LT Pro Book"/>
              </a:rPr>
              <a:t>no</a:t>
            </a:r>
            <a:r>
              <a:rPr lang="en-US" sz="2800" spc="-165" dirty="0">
                <a:solidFill>
                  <a:prstClr val="black"/>
                </a:solidFill>
                <a:latin typeface="Futura LT Pro Book"/>
                <a:cs typeface="Futura LT Pro Book"/>
              </a:rPr>
              <a:t>: Record the response on the consent form and document it on the cover sheet using the comment codes.</a:t>
            </a:r>
          </a:p>
        </p:txBody>
      </p:sp>
    </p:spTree>
    <p:extLst>
      <p:ext uri="{BB962C8B-B14F-4D97-AF65-F5344CB8AC3E}">
        <p14:creationId xmlns:p14="http://schemas.microsoft.com/office/powerpoint/2010/main" val="30786931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523339" y="317718"/>
            <a:ext cx="89422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Administer the questionnaire</a:t>
            </a:r>
            <a:endParaRPr sz="4400" b="1" dirty="0">
              <a:solidFill>
                <a:srgbClr val="0E256A"/>
              </a:solidFill>
              <a:latin typeface="Futura LT Pro Book"/>
              <a:cs typeface="Futura LT Pro Book"/>
            </a:endParaRPr>
          </a:p>
        </p:txBody>
      </p:sp>
      <p:sp>
        <p:nvSpPr>
          <p:cNvPr id="9" name="object 4"/>
          <p:cNvSpPr txBox="1"/>
          <p:nvPr/>
        </p:nvSpPr>
        <p:spPr>
          <a:xfrm>
            <a:off x="1523339" y="1676400"/>
            <a:ext cx="7876759" cy="1351332"/>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 interviewer would now begin administering the caregiver questionnaire, documenting answers to the first nine questions directed to the caregiver.</a:t>
            </a:r>
          </a:p>
        </p:txBody>
      </p:sp>
    </p:spTree>
    <p:extLst>
      <p:ext uri="{BB962C8B-B14F-4D97-AF65-F5344CB8AC3E}">
        <p14:creationId xmlns:p14="http://schemas.microsoft.com/office/powerpoint/2010/main" val="24786660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38200" y="165656"/>
            <a:ext cx="8942238"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Follow the sampling procedure for children</a:t>
            </a:r>
            <a:endParaRPr sz="4400" b="1" dirty="0">
              <a:solidFill>
                <a:srgbClr val="0E256A"/>
              </a:solidFill>
              <a:latin typeface="Futura LT Pro Book"/>
              <a:cs typeface="Futura LT Pro Book"/>
            </a:endParaRPr>
          </a:p>
        </p:txBody>
      </p:sp>
      <p:sp>
        <p:nvSpPr>
          <p:cNvPr id="9" name="object 4"/>
          <p:cNvSpPr txBox="1"/>
          <p:nvPr/>
        </p:nvSpPr>
        <p:spPr>
          <a:xfrm>
            <a:off x="838200" y="2133600"/>
            <a:ext cx="7876759" cy="1351332"/>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Follow the procedures for sampling eligible children in the household and select the index children as determined for your survey.</a:t>
            </a:r>
          </a:p>
        </p:txBody>
      </p:sp>
    </p:spTree>
    <p:extLst>
      <p:ext uri="{BB962C8B-B14F-4D97-AF65-F5344CB8AC3E}">
        <p14:creationId xmlns:p14="http://schemas.microsoft.com/office/powerpoint/2010/main" val="36905036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558081" y="317718"/>
            <a:ext cx="89422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Complete the modules for children</a:t>
            </a:r>
            <a:endParaRPr sz="4400" b="1" dirty="0">
              <a:solidFill>
                <a:srgbClr val="0E256A"/>
              </a:solidFill>
              <a:latin typeface="Futura LT Pro Book"/>
              <a:cs typeface="Futura LT Pro Book"/>
            </a:endParaRPr>
          </a:p>
        </p:txBody>
      </p:sp>
      <p:sp>
        <p:nvSpPr>
          <p:cNvPr id="9" name="object 4"/>
          <p:cNvSpPr txBox="1"/>
          <p:nvPr/>
        </p:nvSpPr>
        <p:spPr>
          <a:xfrm>
            <a:off x="558081" y="1828800"/>
            <a:ext cx="7876759" cy="3197991"/>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Ask the caregiver questions with reference to all index </a:t>
            </a:r>
            <a:r>
              <a:rPr lang="en-US" sz="2800" spc="-165" dirty="0" smtClean="0">
                <a:solidFill>
                  <a:prstClr val="black"/>
                </a:solidFill>
                <a:latin typeface="Futura LT Pro Book"/>
                <a:cs typeface="Futura LT Pro Book"/>
              </a:rPr>
              <a:t>children. These are children </a:t>
            </a:r>
            <a:r>
              <a:rPr lang="en-US" sz="2800" spc="-165" dirty="0">
                <a:solidFill>
                  <a:prstClr val="black"/>
                </a:solidFill>
                <a:latin typeface="Futura LT Pro Book"/>
                <a:cs typeface="Futura LT Pro Book"/>
              </a:rPr>
              <a:t>ages</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1384300" lvl="2" indent="-457200">
              <a:lnSpc>
                <a:spcPts val="3600"/>
              </a:lnSpc>
              <a:buClr>
                <a:srgbClr val="243F87"/>
              </a:buClr>
              <a:buFont typeface="Wingdings" panose="05000000000000000000" pitchFamily="2" charset="2"/>
              <a:buChar char="§"/>
            </a:pPr>
            <a:r>
              <a:rPr lang="en-US" sz="2800" spc="-165" dirty="0" smtClean="0">
                <a:solidFill>
                  <a:prstClr val="black"/>
                </a:solidFill>
                <a:latin typeface="Futura LT Pro Book"/>
                <a:cs typeface="Futura LT Pro Book"/>
              </a:rPr>
              <a:t>0</a:t>
            </a:r>
            <a:r>
              <a:rPr lang="en-US" sz="2800" b="1" spc="-240" dirty="0">
                <a:solidFill>
                  <a:srgbClr val="0E256A"/>
                </a:solidFill>
                <a:latin typeface="Futura LT Pro Book"/>
                <a:cs typeface="Futura LT Pro Book"/>
              </a:rPr>
              <a:t>–</a:t>
            </a:r>
            <a:r>
              <a:rPr lang="en-US" sz="2800" spc="-165" dirty="0" smtClean="0">
                <a:solidFill>
                  <a:prstClr val="black"/>
                </a:solidFill>
                <a:latin typeface="Futura LT Pro Book"/>
                <a:cs typeface="Futura LT Pro Book"/>
              </a:rPr>
              <a:t>4 </a:t>
            </a:r>
            <a:r>
              <a:rPr lang="en-US" sz="2800" spc="-165" dirty="0">
                <a:solidFill>
                  <a:prstClr val="black"/>
                </a:solidFill>
                <a:latin typeface="Futura LT Pro Book"/>
                <a:cs typeface="Futura LT Pro Book"/>
              </a:rPr>
              <a:t>years</a:t>
            </a:r>
          </a:p>
          <a:p>
            <a:pPr marL="1384300" lvl="2" indent="-457200">
              <a:lnSpc>
                <a:spcPts val="3600"/>
              </a:lnSpc>
              <a:buClr>
                <a:srgbClr val="243F87"/>
              </a:buClr>
              <a:buFont typeface="Wingdings" panose="05000000000000000000" pitchFamily="2" charset="2"/>
              <a:buChar char="§"/>
            </a:pPr>
            <a:r>
              <a:rPr lang="en-US" sz="2800" spc="-165" dirty="0" smtClean="0">
                <a:solidFill>
                  <a:prstClr val="black"/>
                </a:solidFill>
                <a:latin typeface="Futura LT Pro Book"/>
                <a:cs typeface="Futura LT Pro Book"/>
              </a:rPr>
              <a:t>5</a:t>
            </a:r>
            <a:r>
              <a:rPr lang="en-US" sz="2800" b="1" spc="-240" dirty="0">
                <a:solidFill>
                  <a:srgbClr val="0E256A"/>
                </a:solidFill>
                <a:latin typeface="Futura LT Pro Book"/>
                <a:cs typeface="Futura LT Pro Book"/>
              </a:rPr>
              <a:t>–</a:t>
            </a:r>
            <a:r>
              <a:rPr lang="en-US" sz="2800" spc="-165" dirty="0" smtClean="0">
                <a:solidFill>
                  <a:prstClr val="black"/>
                </a:solidFill>
                <a:latin typeface="Futura LT Pro Book"/>
                <a:cs typeface="Futura LT Pro Book"/>
              </a:rPr>
              <a:t>9 </a:t>
            </a:r>
            <a:r>
              <a:rPr lang="en-US" sz="2800" spc="-165" dirty="0">
                <a:solidFill>
                  <a:prstClr val="black"/>
                </a:solidFill>
                <a:latin typeface="Futura LT Pro Book"/>
                <a:cs typeface="Futura LT Pro Book"/>
              </a:rPr>
              <a:t>years</a:t>
            </a:r>
          </a:p>
          <a:p>
            <a:pPr marL="1384300" lvl="2" indent="-457200">
              <a:lnSpc>
                <a:spcPts val="3600"/>
              </a:lnSpc>
              <a:buClr>
                <a:srgbClr val="243F87"/>
              </a:buClr>
              <a:buFont typeface="Wingdings" panose="05000000000000000000" pitchFamily="2" charset="2"/>
              <a:buChar char="§"/>
            </a:pPr>
            <a:r>
              <a:rPr lang="en-US" sz="2800" spc="-165" dirty="0" smtClean="0">
                <a:solidFill>
                  <a:prstClr val="black"/>
                </a:solidFill>
                <a:latin typeface="Futura LT Pro Book"/>
                <a:cs typeface="Futura LT Pro Book"/>
              </a:rPr>
              <a:t>10</a:t>
            </a:r>
            <a:r>
              <a:rPr lang="en-US" sz="2800" b="1" spc="-240" dirty="0">
                <a:solidFill>
                  <a:srgbClr val="0E256A"/>
                </a:solidFill>
                <a:latin typeface="Futura LT Pro Book"/>
                <a:cs typeface="Futura LT Pro Book"/>
              </a:rPr>
              <a:t>–</a:t>
            </a:r>
            <a:r>
              <a:rPr lang="en-US" sz="2800" spc="-165" dirty="0" smtClean="0">
                <a:solidFill>
                  <a:prstClr val="black"/>
                </a:solidFill>
                <a:latin typeface="Futura LT Pro Book"/>
                <a:cs typeface="Futura LT Pro Book"/>
              </a:rPr>
              <a:t>14 </a:t>
            </a:r>
            <a:r>
              <a:rPr lang="en-US" sz="2800" spc="-165" dirty="0">
                <a:solidFill>
                  <a:prstClr val="black"/>
                </a:solidFill>
                <a:latin typeface="Futura LT Pro Book"/>
                <a:cs typeface="Futura LT Pro Book"/>
              </a:rPr>
              <a:t>years</a:t>
            </a:r>
          </a:p>
          <a:p>
            <a:pPr marL="1384300" lvl="2" indent="-457200">
              <a:lnSpc>
                <a:spcPts val="3600"/>
              </a:lnSpc>
              <a:buClr>
                <a:srgbClr val="243F87"/>
              </a:buClr>
              <a:buFont typeface="Wingdings" panose="05000000000000000000" pitchFamily="2" charset="2"/>
              <a:buChar char="§"/>
            </a:pPr>
            <a:r>
              <a:rPr lang="en-US" sz="2800" spc="-165" dirty="0" smtClean="0">
                <a:solidFill>
                  <a:prstClr val="black"/>
                </a:solidFill>
                <a:latin typeface="Futura LT Pro Book"/>
                <a:cs typeface="Futura LT Pro Book"/>
              </a:rPr>
              <a:t>15</a:t>
            </a:r>
            <a:r>
              <a:rPr lang="en-US" sz="2800" b="1" spc="-240" dirty="0">
                <a:solidFill>
                  <a:srgbClr val="0E256A"/>
                </a:solidFill>
                <a:latin typeface="Futura LT Pro Book"/>
                <a:cs typeface="Futura LT Pro Book"/>
              </a:rPr>
              <a:t>–</a:t>
            </a:r>
            <a:r>
              <a:rPr lang="en-US" sz="2800" spc="-165" dirty="0" smtClean="0">
                <a:solidFill>
                  <a:prstClr val="black"/>
                </a:solidFill>
                <a:latin typeface="Futura LT Pro Book"/>
                <a:cs typeface="Futura LT Pro Book"/>
              </a:rPr>
              <a:t>17 </a:t>
            </a:r>
            <a:r>
              <a:rPr lang="en-US" sz="2800" spc="-165" dirty="0">
                <a:solidFill>
                  <a:prstClr val="black"/>
                </a:solidFill>
                <a:latin typeface="Futura LT Pro Book"/>
                <a:cs typeface="Futura LT Pro Book"/>
              </a:rPr>
              <a:t>years</a:t>
            </a:r>
          </a:p>
        </p:txBody>
      </p:sp>
    </p:spTree>
    <p:extLst>
      <p:ext uri="{BB962C8B-B14F-4D97-AF65-F5344CB8AC3E}">
        <p14:creationId xmlns:p14="http://schemas.microsoft.com/office/powerpoint/2010/main" val="21147571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34506"/>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110411" y="283212"/>
            <a:ext cx="89422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Correct errors; say thanks</a:t>
            </a:r>
            <a:endParaRPr sz="4400" b="1" dirty="0">
              <a:solidFill>
                <a:srgbClr val="0E256A"/>
              </a:solidFill>
              <a:latin typeface="Futura LT Pro Book"/>
              <a:cs typeface="Futura LT Pro Book"/>
            </a:endParaRPr>
          </a:p>
        </p:txBody>
      </p:sp>
      <p:sp>
        <p:nvSpPr>
          <p:cNvPr id="9" name="object 4"/>
          <p:cNvSpPr txBox="1"/>
          <p:nvPr/>
        </p:nvSpPr>
        <p:spPr>
          <a:xfrm>
            <a:off x="1110411" y="1828800"/>
            <a:ext cx="7876759" cy="5044651"/>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Ensure that the cover sheet is complete.</a:t>
            </a:r>
          </a:p>
          <a:p>
            <a:pPr marL="469900" indent="-457200">
              <a:lnSpc>
                <a:spcPts val="3600"/>
              </a:lnSpc>
              <a:buClr>
                <a:srgbClr val="243F87"/>
              </a:buClr>
              <a:buFont typeface="Arial" panose="020B0604020202020204" pitchFamily="34" charset="0"/>
              <a:buChar cha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Prior to completing the interview, the interviewers will review the questionnaires to make sure that all responses are completed properly and correct any errors.</a:t>
            </a:r>
          </a:p>
          <a:p>
            <a:pPr marL="469900" indent="-457200">
              <a:lnSpc>
                <a:spcPts val="3600"/>
              </a:lnSpc>
              <a:buClr>
                <a:srgbClr val="243F87"/>
              </a:buClr>
              <a:buFont typeface="Arial" panose="020B0604020202020204" pitchFamily="34" charset="0"/>
              <a:buChar cha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After </a:t>
            </a:r>
            <a:r>
              <a:rPr lang="en-US" sz="2800" spc="-165" dirty="0">
                <a:solidFill>
                  <a:prstClr val="black"/>
                </a:solidFill>
                <a:latin typeface="Futura LT Pro Book"/>
                <a:cs typeface="Futura LT Pro Book"/>
              </a:rPr>
              <a:t>the interview, the data collectors will ask if the caregiver has any questions and will thank her/him for her/his time and note any comments in the comments box.</a:t>
            </a:r>
          </a:p>
        </p:txBody>
      </p:sp>
    </p:spTree>
    <p:extLst>
      <p:ext uri="{BB962C8B-B14F-4D97-AF65-F5344CB8AC3E}">
        <p14:creationId xmlns:p14="http://schemas.microsoft.com/office/powerpoint/2010/main" val="15543411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523339" y="317718"/>
            <a:ext cx="89422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Eventualities</a:t>
            </a:r>
            <a:endParaRPr sz="4400" b="1" dirty="0">
              <a:solidFill>
                <a:srgbClr val="0E256A"/>
              </a:solidFill>
              <a:latin typeface="Futura LT Pro Book"/>
              <a:cs typeface="Futura LT Pro Book"/>
            </a:endParaRPr>
          </a:p>
        </p:txBody>
      </p:sp>
      <p:sp>
        <p:nvSpPr>
          <p:cNvPr id="9" name="object 4"/>
          <p:cNvSpPr txBox="1"/>
          <p:nvPr/>
        </p:nvSpPr>
        <p:spPr>
          <a:xfrm>
            <a:off x="1523339" y="1752600"/>
            <a:ext cx="7876759" cy="5570756"/>
          </a:xfrm>
          <a:prstGeom prst="rect">
            <a:avLst/>
          </a:prstGeom>
        </p:spPr>
        <p:txBody>
          <a:bodyPr vert="horz" wrap="square" lIns="0" tIns="0" rIns="0" bIns="0" rtlCol="0">
            <a:spAutoFit/>
          </a:bodyPr>
          <a:lstStyle/>
          <a:p>
            <a:pPr marL="12700">
              <a:lnSpc>
                <a:spcPts val="3600"/>
              </a:lnSpc>
              <a:buClr>
                <a:srgbClr val="243F87"/>
              </a:buClr>
            </a:pPr>
            <a:r>
              <a:rPr lang="en-US" sz="2800" spc="-165" dirty="0">
                <a:solidFill>
                  <a:prstClr val="black"/>
                </a:solidFill>
                <a:latin typeface="Futura LT Pro Book"/>
                <a:cs typeface="Futura LT Pro Book"/>
              </a:rPr>
              <a:t>Caregiver is out of the house:</a:t>
            </a: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What do you do</a:t>
            </a:r>
            <a:r>
              <a:rPr lang="en-US" sz="2800" spc="-165" dirty="0" smtClean="0">
                <a:solidFill>
                  <a:prstClr val="black"/>
                </a:solidFill>
                <a:latin typeface="Futura LT Pro Book"/>
                <a:cs typeface="Futura LT Pro Book"/>
              </a:rPr>
              <a:t>?</a:t>
            </a:r>
          </a:p>
          <a:p>
            <a:pPr marL="469900" lvl="1">
              <a:lnSpc>
                <a:spcPts val="3600"/>
              </a:lnSpc>
              <a:buClr>
                <a:srgbClr val="243F87"/>
              </a:buClr>
            </a:pPr>
            <a:endParaRPr lang="en-US" sz="2800" spc="-165" dirty="0">
              <a:solidFill>
                <a:prstClr val="black"/>
              </a:solidFill>
              <a:latin typeface="Futura LT Pro Book"/>
              <a:cs typeface="Futura LT Pro Book"/>
            </a:endParaRPr>
          </a:p>
          <a:p>
            <a:pPr marL="12700">
              <a:lnSpc>
                <a:spcPts val="3600"/>
              </a:lnSpc>
              <a:buClr>
                <a:srgbClr val="243F87"/>
              </a:buClr>
            </a:pPr>
            <a:r>
              <a:rPr lang="en-US" sz="2800" spc="-165" dirty="0">
                <a:solidFill>
                  <a:prstClr val="black"/>
                </a:solidFill>
                <a:latin typeface="Futura LT Pro Book"/>
                <a:cs typeface="Futura LT Pro Book"/>
              </a:rPr>
              <a:t>Caregiver is sick:</a:t>
            </a: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What do you do</a:t>
            </a:r>
            <a:r>
              <a:rPr lang="en-US" sz="2800" spc="-165" dirty="0" smtClean="0">
                <a:solidFill>
                  <a:prstClr val="black"/>
                </a:solidFill>
                <a:latin typeface="Futura LT Pro Book"/>
                <a:cs typeface="Futura LT Pro Book"/>
              </a:rPr>
              <a:t>?</a:t>
            </a:r>
          </a:p>
          <a:p>
            <a:pPr marL="469900" lvl="1">
              <a:lnSpc>
                <a:spcPts val="3600"/>
              </a:lnSpc>
              <a:buClr>
                <a:srgbClr val="243F87"/>
              </a:buClr>
            </a:pPr>
            <a:endParaRPr lang="en-US" sz="2800" spc="-165" dirty="0">
              <a:solidFill>
                <a:prstClr val="black"/>
              </a:solidFill>
              <a:latin typeface="Futura LT Pro Book"/>
              <a:cs typeface="Futura LT Pro Book"/>
            </a:endParaRPr>
          </a:p>
          <a:p>
            <a:pPr marL="12700">
              <a:lnSpc>
                <a:spcPts val="3600"/>
              </a:lnSpc>
              <a:buClr>
                <a:srgbClr val="243F87"/>
              </a:buClr>
            </a:pPr>
            <a:r>
              <a:rPr lang="en-US" sz="2800" spc="-165" dirty="0">
                <a:solidFill>
                  <a:prstClr val="black"/>
                </a:solidFill>
                <a:latin typeface="Futura LT Pro Book"/>
                <a:cs typeface="Futura LT Pro Book"/>
              </a:rPr>
              <a:t>Caregiver is traveling this week:</a:t>
            </a: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What do you do</a:t>
            </a:r>
            <a:r>
              <a:rPr lang="en-US" sz="2800" spc="-165" dirty="0" smtClean="0">
                <a:solidFill>
                  <a:prstClr val="black"/>
                </a:solidFill>
                <a:latin typeface="Futura LT Pro Book"/>
                <a:cs typeface="Futura LT Pro Book"/>
              </a:rPr>
              <a:t>?</a:t>
            </a:r>
          </a:p>
          <a:p>
            <a:pPr marL="469900" lvl="1">
              <a:lnSpc>
                <a:spcPts val="3600"/>
              </a:lnSpc>
              <a:buClr>
                <a:srgbClr val="243F87"/>
              </a:buClr>
            </a:pPr>
            <a:endParaRPr lang="en-US" sz="2800" spc="-165" dirty="0">
              <a:solidFill>
                <a:prstClr val="black"/>
              </a:solidFill>
              <a:latin typeface="Futura LT Pro Book"/>
              <a:cs typeface="Futura LT Pro Book"/>
            </a:endParaRPr>
          </a:p>
          <a:p>
            <a:pPr marL="12700">
              <a:lnSpc>
                <a:spcPts val="3600"/>
              </a:lnSpc>
              <a:buClr>
                <a:srgbClr val="243F87"/>
              </a:buClr>
            </a:pPr>
            <a:r>
              <a:rPr lang="en-US" sz="2800" spc="-165" dirty="0">
                <a:solidFill>
                  <a:prstClr val="black"/>
                </a:solidFill>
                <a:latin typeface="Futura LT Pro Book"/>
                <a:cs typeface="Futura LT Pro Book"/>
              </a:rPr>
              <a:t>If randomly sampled child is not home:</a:t>
            </a: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What do you do?</a:t>
            </a:r>
          </a:p>
          <a:p>
            <a:pPr marL="12700">
              <a:buClr>
                <a:srgbClr val="243F87"/>
              </a:buClr>
            </a:pPr>
            <a:endParaRPr lang="en-US" sz="3200" spc="-165" dirty="0">
              <a:solidFill>
                <a:prstClr val="black"/>
              </a:solidFill>
              <a:latin typeface="Futura LT Pro Book"/>
              <a:cs typeface="Futura LT Pro Book"/>
            </a:endParaRPr>
          </a:p>
        </p:txBody>
      </p:sp>
    </p:spTree>
    <p:extLst>
      <p:ext uri="{BB962C8B-B14F-4D97-AF65-F5344CB8AC3E}">
        <p14:creationId xmlns:p14="http://schemas.microsoft.com/office/powerpoint/2010/main" val="22150605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428108" y="200386"/>
            <a:ext cx="8942238"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To recap: find, recruit, sample, implement</a:t>
            </a:r>
            <a:endParaRPr sz="4400" b="1" dirty="0">
              <a:solidFill>
                <a:srgbClr val="0E256A"/>
              </a:solidFill>
              <a:latin typeface="Futura LT Pro Book"/>
              <a:cs typeface="Futura LT Pro Book"/>
            </a:endParaRPr>
          </a:p>
        </p:txBody>
      </p:sp>
      <p:sp>
        <p:nvSpPr>
          <p:cNvPr id="9" name="object 4"/>
          <p:cNvSpPr txBox="1"/>
          <p:nvPr/>
        </p:nvSpPr>
        <p:spPr>
          <a:xfrm>
            <a:off x="1432421" y="2057400"/>
            <a:ext cx="7876759" cy="3659656"/>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Enter the household and seek and document informed consent from the caregiver</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Administer the questionnaire to the caregiver</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Administer the child modules. Use the sampling method in your study to determine which child the questions should refer to.</a:t>
            </a:r>
          </a:p>
        </p:txBody>
      </p:sp>
    </p:spTree>
    <p:extLst>
      <p:ext uri="{BB962C8B-B14F-4D97-AF65-F5344CB8AC3E}">
        <p14:creationId xmlns:p14="http://schemas.microsoft.com/office/powerpoint/2010/main" val="5752728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523339" y="317718"/>
            <a:ext cx="89422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Interviewer control sheets</a:t>
            </a:r>
            <a:endParaRPr sz="4400" b="1" dirty="0">
              <a:solidFill>
                <a:srgbClr val="0E256A"/>
              </a:solidFill>
              <a:latin typeface="Futura LT Pro Book"/>
              <a:cs typeface="Futura LT Pro Book"/>
            </a:endParaRPr>
          </a:p>
        </p:txBody>
      </p:sp>
      <p:sp>
        <p:nvSpPr>
          <p:cNvPr id="9" name="object 4"/>
          <p:cNvSpPr txBox="1"/>
          <p:nvPr/>
        </p:nvSpPr>
        <p:spPr>
          <a:xfrm>
            <a:off x="1523339" y="1752600"/>
            <a:ext cx="7876759" cy="4582986"/>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Two control sheets: </a:t>
            </a:r>
            <a:r>
              <a:rPr lang="en-US" sz="2800" spc="-165" dirty="0">
                <a:latin typeface="Futura LT Pro Book"/>
                <a:cs typeface="Futura LT Pro Book"/>
              </a:rPr>
              <a:t>(1)</a:t>
            </a:r>
            <a:r>
              <a:rPr lang="en-US" sz="2800" b="1" spc="-165" dirty="0">
                <a:solidFill>
                  <a:schemeClr val="tx2">
                    <a:lumMod val="75000"/>
                  </a:schemeClr>
                </a:solidFill>
                <a:latin typeface="Futura LT Pro Book"/>
                <a:cs typeface="Futura LT Pro Book"/>
              </a:rPr>
              <a:t> </a:t>
            </a:r>
            <a:r>
              <a:rPr lang="en-US" sz="2800" spc="-165" dirty="0">
                <a:solidFill>
                  <a:prstClr val="black"/>
                </a:solidFill>
                <a:latin typeface="Futura LT Pro Book"/>
                <a:cs typeface="Futura LT Pro Book"/>
              </a:rPr>
              <a:t>interviewer control sheet, and </a:t>
            </a:r>
            <a:r>
              <a:rPr lang="en-US" sz="2800" spc="-165" dirty="0">
                <a:latin typeface="Futura LT Pro Book"/>
                <a:cs typeface="Futura LT Pro Book"/>
              </a:rPr>
              <a:t>(2)</a:t>
            </a:r>
            <a:r>
              <a:rPr lang="en-US" sz="2800" b="1" spc="-165" dirty="0">
                <a:solidFill>
                  <a:schemeClr val="tx2">
                    <a:lumMod val="75000"/>
                  </a:schemeClr>
                </a:solidFill>
                <a:latin typeface="Futura LT Pro Book"/>
                <a:cs typeface="Futura LT Pro Book"/>
              </a:rPr>
              <a:t> </a:t>
            </a:r>
            <a:r>
              <a:rPr lang="en-US" sz="2800" spc="-165" dirty="0">
                <a:solidFill>
                  <a:prstClr val="black"/>
                </a:solidFill>
                <a:latin typeface="Futura LT Pro Book"/>
                <a:cs typeface="Futura LT Pro Book"/>
              </a:rPr>
              <a:t>supervisor control </a:t>
            </a:r>
            <a:r>
              <a:rPr lang="en-US" sz="2800" spc="-165" dirty="0" smtClean="0">
                <a:solidFill>
                  <a:prstClr val="black"/>
                </a:solidFill>
                <a:latin typeface="Futura LT Pro Book"/>
                <a:cs typeface="Futura LT Pro Book"/>
              </a:rPr>
              <a:t>sheet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 purpose of control sheets is to ensure: </a:t>
            </a:r>
          </a:p>
          <a:p>
            <a:pPr marL="1384300" lvl="2"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Households are assigned to data collectors</a:t>
            </a:r>
          </a:p>
          <a:p>
            <a:pPr marL="1384300" lvl="2"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The correct household and beneficiary are visited</a:t>
            </a:r>
          </a:p>
          <a:p>
            <a:pPr marL="1384300" lvl="2"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Completed questionnaires are returned and tracked</a:t>
            </a:r>
          </a:p>
          <a:p>
            <a:pPr marL="1384300" lvl="2"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Supervisors can monitor field data collection </a:t>
            </a:r>
          </a:p>
        </p:txBody>
      </p:sp>
    </p:spTree>
    <p:extLst>
      <p:ext uri="{BB962C8B-B14F-4D97-AF65-F5344CB8AC3E}">
        <p14:creationId xmlns:p14="http://schemas.microsoft.com/office/powerpoint/2010/main" val="25540437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p>
        </p:txBody>
      </p:sp>
      <p:sp>
        <p:nvSpPr>
          <p:cNvPr id="6" name="object 6"/>
          <p:cNvSpPr txBox="1"/>
          <p:nvPr/>
        </p:nvSpPr>
        <p:spPr>
          <a:xfrm>
            <a:off x="1447799" y="317718"/>
            <a:ext cx="6943090" cy="677108"/>
          </a:xfrm>
          <a:prstGeom prst="rect">
            <a:avLst/>
          </a:prstGeom>
        </p:spPr>
        <p:txBody>
          <a:bodyPr vert="horz" wrap="square" lIns="0" tIns="0" rIns="0" bIns="0" rtlCol="0">
            <a:spAutoFit/>
          </a:bodyPr>
          <a:lstStyle/>
          <a:p>
            <a:pPr marL="12700">
              <a:lnSpc>
                <a:spcPct val="100000"/>
              </a:lnSpc>
            </a:pPr>
            <a:r>
              <a:rPr lang="en-US" sz="4400" b="1" spc="-240" dirty="0" smtClean="0">
                <a:solidFill>
                  <a:srgbClr val="0E256A"/>
                </a:solidFill>
                <a:latin typeface="Futura LT Pro Book"/>
                <a:cs typeface="Futura LT Pro Book"/>
              </a:rPr>
              <a:t>Day 2</a:t>
            </a:r>
            <a:endParaRPr sz="4400" b="1" dirty="0">
              <a:solidFill>
                <a:srgbClr val="0E256A"/>
              </a:solidFill>
              <a:latin typeface="Futura LT Pro Book"/>
              <a:cs typeface="Futura LT Pro Book"/>
            </a:endParaRPr>
          </a:p>
        </p:txBody>
      </p:sp>
      <p:sp>
        <p:nvSpPr>
          <p:cNvPr id="9" name="object 4"/>
          <p:cNvSpPr txBox="1"/>
          <p:nvPr/>
        </p:nvSpPr>
        <p:spPr>
          <a:xfrm>
            <a:off x="1447799" y="1685312"/>
            <a:ext cx="7876759" cy="5044651"/>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Module 4: How do we conduct interviews? </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4a: Questionnaire module for a child age 0-4 years</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4b: Administering the questionnaire </a:t>
            </a: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Module 5: How do we conduct interviews?</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5a: Questionnaire module for a child age 5-17 years</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5b: Administering the questionnaire</a:t>
            </a: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Module 6: Heading into the field</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6a: Preparation for the field practicum</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6b: Ensuring data quality</a:t>
            </a:r>
          </a:p>
        </p:txBody>
      </p:sp>
    </p:spTree>
    <p:extLst>
      <p:ext uri="{BB962C8B-B14F-4D97-AF65-F5344CB8AC3E}">
        <p14:creationId xmlns:p14="http://schemas.microsoft.com/office/powerpoint/2010/main" val="208756807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517588" y="317718"/>
            <a:ext cx="89422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1) Interviewer control sheet</a:t>
            </a:r>
            <a:endParaRPr sz="4400" b="1" dirty="0">
              <a:solidFill>
                <a:srgbClr val="0E256A"/>
              </a:solidFill>
              <a:latin typeface="Futura LT Pro Book"/>
              <a:cs typeface="Futura LT Pro Book"/>
            </a:endParaRPr>
          </a:p>
        </p:txBody>
      </p:sp>
      <p:sp>
        <p:nvSpPr>
          <p:cNvPr id="9" name="object 4"/>
          <p:cNvSpPr txBox="1"/>
          <p:nvPr/>
        </p:nvSpPr>
        <p:spPr>
          <a:xfrm>
            <a:off x="1523339" y="1752600"/>
            <a:ext cx="7876759" cy="4121321"/>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Tracks </a:t>
            </a:r>
            <a:r>
              <a:rPr lang="en-US" sz="2800" spc="-165" dirty="0">
                <a:solidFill>
                  <a:prstClr val="black"/>
                </a:solidFill>
                <a:latin typeface="Futura LT Pro Book"/>
                <a:cs typeface="Futura LT Pro Book"/>
              </a:rPr>
              <a:t>the names of households and beneficiaries assigned for </a:t>
            </a:r>
            <a:r>
              <a:rPr lang="en-US" sz="2800" spc="-165" dirty="0" smtClean="0">
                <a:solidFill>
                  <a:prstClr val="black"/>
                </a:solidFill>
                <a:latin typeface="Futura LT Pro Book"/>
                <a:cs typeface="Futura LT Pro Book"/>
              </a:rPr>
              <a:t>interviews</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Tracks </a:t>
            </a:r>
            <a:r>
              <a:rPr lang="en-US" sz="2800" spc="-165" dirty="0">
                <a:solidFill>
                  <a:prstClr val="black"/>
                </a:solidFill>
                <a:latin typeface="Futura LT Pro Book"/>
                <a:cs typeface="Futura LT Pro Book"/>
              </a:rPr>
              <a:t>your visits to each household, including the number of times you visited a household to complete the </a:t>
            </a:r>
            <a:r>
              <a:rPr lang="en-US" sz="2800" spc="-165" dirty="0" smtClean="0">
                <a:solidFill>
                  <a:prstClr val="black"/>
                </a:solidFill>
                <a:latin typeface="Futura LT Pro Book"/>
                <a:cs typeface="Futura LT Pro Book"/>
              </a:rPr>
              <a:t>questionnaire</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Collects </a:t>
            </a:r>
            <a:r>
              <a:rPr lang="en-US" sz="2800" spc="-165" dirty="0">
                <a:solidFill>
                  <a:prstClr val="black"/>
                </a:solidFill>
                <a:latin typeface="Futura LT Pro Book"/>
                <a:cs typeface="Futura LT Pro Book"/>
              </a:rPr>
              <a:t>comments on completion or inability to complete each assigned </a:t>
            </a:r>
            <a:r>
              <a:rPr lang="en-US" sz="2800" spc="-165" dirty="0" smtClean="0">
                <a:solidFill>
                  <a:prstClr val="black"/>
                </a:solidFill>
                <a:latin typeface="Futura LT Pro Book"/>
                <a:cs typeface="Futura LT Pro Book"/>
              </a:rPr>
              <a:t>interview</a:t>
            </a: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219884899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1502"/>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523339" y="306216"/>
            <a:ext cx="89422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2) Supervisor control sheet</a:t>
            </a:r>
            <a:endParaRPr sz="4400" b="1" dirty="0">
              <a:solidFill>
                <a:srgbClr val="0E256A"/>
              </a:solidFill>
              <a:latin typeface="Futura LT Pro Book"/>
              <a:cs typeface="Futura LT Pro Book"/>
            </a:endParaRPr>
          </a:p>
        </p:txBody>
      </p:sp>
      <p:sp>
        <p:nvSpPr>
          <p:cNvPr id="9" name="object 4"/>
          <p:cNvSpPr txBox="1"/>
          <p:nvPr/>
        </p:nvSpPr>
        <p:spPr>
          <a:xfrm>
            <a:off x="1523339" y="1752600"/>
            <a:ext cx="7876759" cy="4121321"/>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Tracks </a:t>
            </a:r>
            <a:r>
              <a:rPr lang="en-US" sz="2800" spc="-165" dirty="0">
                <a:solidFill>
                  <a:prstClr val="black"/>
                </a:solidFill>
                <a:latin typeface="Futura LT Pro Book"/>
                <a:cs typeface="Futura LT Pro Book"/>
              </a:rPr>
              <a:t>the names of the households and beneficiaries interviewed, by which </a:t>
            </a:r>
            <a:r>
              <a:rPr lang="en-US" sz="2800" spc="-165" dirty="0" smtClean="0">
                <a:solidFill>
                  <a:prstClr val="black"/>
                </a:solidFill>
                <a:latin typeface="Futura LT Pro Book"/>
                <a:cs typeface="Futura LT Pro Book"/>
              </a:rPr>
              <a:t>volunteer</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Tracks </a:t>
            </a:r>
            <a:r>
              <a:rPr lang="en-US" sz="2800" spc="-165" dirty="0">
                <a:solidFill>
                  <a:prstClr val="black"/>
                </a:solidFill>
                <a:latin typeface="Futura LT Pro Book"/>
                <a:cs typeface="Futura LT Pro Book"/>
              </a:rPr>
              <a:t>the completion or inability to complete each assigned interview, and assign replacements in the sample as </a:t>
            </a:r>
            <a:r>
              <a:rPr lang="en-US" sz="2800" spc="-165" dirty="0" smtClean="0">
                <a:solidFill>
                  <a:prstClr val="black"/>
                </a:solidFill>
                <a:latin typeface="Futura LT Pro Book"/>
                <a:cs typeface="Futura LT Pro Book"/>
              </a:rPr>
              <a:t>necessary</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Collects </a:t>
            </a:r>
            <a:r>
              <a:rPr lang="en-US" sz="2800" spc="-165" dirty="0">
                <a:solidFill>
                  <a:prstClr val="black"/>
                </a:solidFill>
                <a:latin typeface="Futura LT Pro Book"/>
                <a:cs typeface="Futura LT Pro Book"/>
              </a:rPr>
              <a:t>comments on completion or inability to complete each assigned </a:t>
            </a:r>
            <a:r>
              <a:rPr lang="en-US" sz="2800" spc="-165" dirty="0" smtClean="0">
                <a:solidFill>
                  <a:prstClr val="black"/>
                </a:solidFill>
                <a:latin typeface="Futura LT Pro Book"/>
                <a:cs typeface="Futura LT Pro Book"/>
              </a:rPr>
              <a:t>interview</a:t>
            </a: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689178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978086" y="314000"/>
            <a:ext cx="89422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Distribute control sheets</a:t>
            </a:r>
            <a:endParaRPr sz="4400" b="1" dirty="0">
              <a:solidFill>
                <a:srgbClr val="0E256A"/>
              </a:solidFill>
              <a:latin typeface="Futura LT Pro Book"/>
              <a:cs typeface="Futura LT Pro Book"/>
            </a:endParaRPr>
          </a:p>
        </p:txBody>
      </p:sp>
      <p:sp>
        <p:nvSpPr>
          <p:cNvPr id="9" name="object 4"/>
          <p:cNvSpPr txBox="1"/>
          <p:nvPr/>
        </p:nvSpPr>
        <p:spPr>
          <a:xfrm>
            <a:off x="1523339" y="1422515"/>
            <a:ext cx="7876759" cy="984885"/>
          </a:xfrm>
          <a:prstGeom prst="rect">
            <a:avLst/>
          </a:prstGeom>
        </p:spPr>
        <p:txBody>
          <a:bodyPr vert="horz" wrap="square" lIns="0" tIns="0" rIns="0" bIns="0" rtlCol="0">
            <a:spAutoFit/>
          </a:bodyPr>
          <a:lstStyle/>
          <a:p>
            <a:pPr marL="12700">
              <a:buClr>
                <a:srgbClr val="243F87"/>
              </a:buClr>
            </a:pPr>
            <a:r>
              <a:rPr lang="en-US" sz="3200" b="1" spc="-165" dirty="0">
                <a:solidFill>
                  <a:srgbClr val="FF0000"/>
                </a:solidFill>
                <a:latin typeface="Futura LT Pro Book"/>
                <a:cs typeface="Futura LT Pro Book"/>
              </a:rPr>
              <a:t>[INSERT COUNTRY-SPECIFIC CONTROL SHEET HERE, OR USE THE EXAMPLE BELOW]</a:t>
            </a:r>
          </a:p>
        </p:txBody>
      </p:sp>
      <p:pic>
        <p:nvPicPr>
          <p:cNvPr id="5" name="Picture 4"/>
          <p:cNvPicPr/>
          <p:nvPr/>
        </p:nvPicPr>
        <p:blipFill>
          <a:blip r:embed="rId3"/>
          <a:stretch>
            <a:fillRect/>
          </a:stretch>
        </p:blipFill>
        <p:spPr>
          <a:xfrm>
            <a:off x="0" y="2974594"/>
            <a:ext cx="5144480" cy="3894720"/>
          </a:xfrm>
          <a:prstGeom prst="rect">
            <a:avLst/>
          </a:prstGeom>
        </p:spPr>
      </p:pic>
      <p:pic>
        <p:nvPicPr>
          <p:cNvPr id="7" name="Picture 6"/>
          <p:cNvPicPr/>
          <p:nvPr/>
        </p:nvPicPr>
        <p:blipFill>
          <a:blip r:embed="rId4"/>
          <a:stretch>
            <a:fillRect/>
          </a:stretch>
        </p:blipFill>
        <p:spPr>
          <a:xfrm>
            <a:off x="5138836" y="2895600"/>
            <a:ext cx="4771424" cy="4052709"/>
          </a:xfrm>
          <a:prstGeom prst="rect">
            <a:avLst/>
          </a:prstGeom>
        </p:spPr>
      </p:pic>
    </p:spTree>
    <p:extLst>
      <p:ext uri="{BB962C8B-B14F-4D97-AF65-F5344CB8AC3E}">
        <p14:creationId xmlns:p14="http://schemas.microsoft.com/office/powerpoint/2010/main" val="130109888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523339" y="317718"/>
            <a:ext cx="89422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Questionnaire cover sheets</a:t>
            </a:r>
            <a:endParaRPr sz="4400" b="1" dirty="0">
              <a:solidFill>
                <a:srgbClr val="0E256A"/>
              </a:solidFill>
              <a:latin typeface="Futura LT Pro Book"/>
              <a:cs typeface="Futura LT Pro Book"/>
            </a:endParaRPr>
          </a:p>
        </p:txBody>
      </p:sp>
      <p:sp>
        <p:nvSpPr>
          <p:cNvPr id="9" name="object 4"/>
          <p:cNvSpPr txBox="1"/>
          <p:nvPr/>
        </p:nvSpPr>
        <p:spPr>
          <a:xfrm>
            <a:off x="1523339" y="1752600"/>
            <a:ext cx="7876759" cy="3231654"/>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3200" spc="-165" dirty="0">
                <a:solidFill>
                  <a:prstClr val="black"/>
                </a:solidFill>
                <a:latin typeface="Futura LT Pro Book"/>
                <a:cs typeface="Futura LT Pro Book"/>
              </a:rPr>
              <a:t>Go over in detail how to fill out the cover sheet: </a:t>
            </a:r>
          </a:p>
          <a:p>
            <a:pPr marL="1384300" lvl="2" indent="-457200">
              <a:lnSpc>
                <a:spcPts val="3600"/>
              </a:lnSpc>
              <a:buClr>
                <a:srgbClr val="243F87"/>
              </a:buClr>
              <a:buFont typeface="Wingdings" panose="05000000000000000000" pitchFamily="2" charset="2"/>
              <a:buChar char="§"/>
            </a:pPr>
            <a:r>
              <a:rPr lang="en-US" sz="3200" spc="-165" dirty="0">
                <a:solidFill>
                  <a:prstClr val="black"/>
                </a:solidFill>
                <a:latin typeface="Futura LT Pro Book"/>
                <a:cs typeface="Futura LT Pro Book"/>
              </a:rPr>
              <a:t>Identification data</a:t>
            </a:r>
          </a:p>
          <a:p>
            <a:pPr marL="1384300" lvl="2" indent="-457200">
              <a:lnSpc>
                <a:spcPts val="3600"/>
              </a:lnSpc>
              <a:buClr>
                <a:srgbClr val="243F87"/>
              </a:buClr>
              <a:buFont typeface="Wingdings" panose="05000000000000000000" pitchFamily="2" charset="2"/>
              <a:buChar char="§"/>
            </a:pPr>
            <a:r>
              <a:rPr lang="en-US" sz="3200" spc="-165" dirty="0">
                <a:solidFill>
                  <a:prstClr val="black"/>
                </a:solidFill>
                <a:latin typeface="Futura LT Pro Book"/>
                <a:cs typeface="Futura LT Pro Book"/>
              </a:rPr>
              <a:t>Interview </a:t>
            </a:r>
            <a:r>
              <a:rPr lang="en-US" sz="3200" spc="-165" dirty="0" smtClean="0">
                <a:solidFill>
                  <a:prstClr val="black"/>
                </a:solidFill>
                <a:latin typeface="Futura LT Pro Book"/>
                <a:cs typeface="Futura LT Pro Book"/>
              </a:rPr>
              <a:t>log</a:t>
            </a:r>
          </a:p>
          <a:p>
            <a:pPr marL="927100" lvl="2">
              <a:lnSpc>
                <a:spcPts val="3600"/>
              </a:lnSpc>
              <a:buClr>
                <a:srgbClr val="243F87"/>
              </a:buClr>
            </a:pPr>
            <a:endParaRPr lang="en-US" sz="16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3200" spc="-165" dirty="0">
                <a:solidFill>
                  <a:prstClr val="black"/>
                </a:solidFill>
                <a:latin typeface="Futura LT Pro Book"/>
                <a:cs typeface="Futura LT Pro Book"/>
              </a:rPr>
              <a:t>Now, begin filling out the cover sheet for the questionnaires that you will be completing as part of the field practicum.</a:t>
            </a:r>
          </a:p>
        </p:txBody>
      </p:sp>
    </p:spTree>
    <p:extLst>
      <p:ext uri="{BB962C8B-B14F-4D97-AF65-F5344CB8AC3E}">
        <p14:creationId xmlns:p14="http://schemas.microsoft.com/office/powerpoint/2010/main" val="38968882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685800" y="152400"/>
            <a:ext cx="8997244" cy="7533125"/>
          </a:xfrm>
          <a:prstGeom prst="rect">
            <a:avLst/>
          </a:prstGeom>
        </p:spPr>
      </p:pic>
    </p:spTree>
    <p:extLst>
      <p:ext uri="{BB962C8B-B14F-4D97-AF65-F5344CB8AC3E}">
        <p14:creationId xmlns:p14="http://schemas.microsoft.com/office/powerpoint/2010/main" val="21619487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419578" y="317718"/>
            <a:ext cx="88660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6b: Ensuring data quality</a:t>
            </a:r>
            <a:endParaRPr sz="4400" b="1" dirty="0">
              <a:solidFill>
                <a:srgbClr val="0E256A"/>
              </a:solidFill>
              <a:latin typeface="Futura LT Pro Book"/>
              <a:cs typeface="Futura LT Pro Book"/>
            </a:endParaRPr>
          </a:p>
        </p:txBody>
      </p:sp>
      <p:sp>
        <p:nvSpPr>
          <p:cNvPr id="9" name="object 4"/>
          <p:cNvSpPr txBox="1"/>
          <p:nvPr/>
        </p:nvSpPr>
        <p:spPr>
          <a:xfrm>
            <a:off x="1419578" y="2286000"/>
            <a:ext cx="7876759" cy="1292662"/>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Expectation of data collectors to ensure data </a:t>
            </a:r>
            <a:r>
              <a:rPr lang="en-US" sz="2800" spc="-165" dirty="0" smtClean="0">
                <a:solidFill>
                  <a:prstClr val="black"/>
                </a:solidFill>
                <a:latin typeface="Futura LT Pro Book"/>
                <a:cs typeface="Futura LT Pro Book"/>
              </a:rPr>
              <a:t>quality</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Examples</a:t>
            </a:r>
          </a:p>
        </p:txBody>
      </p:sp>
    </p:spTree>
    <p:extLst>
      <p:ext uri="{BB962C8B-B14F-4D97-AF65-F5344CB8AC3E}">
        <p14:creationId xmlns:p14="http://schemas.microsoft.com/office/powerpoint/2010/main" val="369765015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915784" y="165656"/>
            <a:ext cx="8866038"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Data collectors’ role in ensuring data quality</a:t>
            </a:r>
            <a:endParaRPr sz="4400" b="1" dirty="0">
              <a:solidFill>
                <a:srgbClr val="0E256A"/>
              </a:solidFill>
              <a:latin typeface="Futura LT Pro Book"/>
              <a:cs typeface="Futura LT Pro Book"/>
            </a:endParaRPr>
          </a:p>
        </p:txBody>
      </p:sp>
      <p:sp>
        <p:nvSpPr>
          <p:cNvPr id="9" name="object 4"/>
          <p:cNvSpPr txBox="1"/>
          <p:nvPr/>
        </p:nvSpPr>
        <p:spPr>
          <a:xfrm>
            <a:off x="990600" y="1828800"/>
            <a:ext cx="8181622" cy="5807680"/>
          </a:xfrm>
          <a:prstGeom prst="rect">
            <a:avLst/>
          </a:prstGeom>
        </p:spPr>
        <p:txBody>
          <a:bodyPr vert="horz" wrap="square" lIns="0" tIns="0" rIns="0" bIns="0" rtlCol="0">
            <a:spAutoFit/>
          </a:bodyPr>
          <a:lstStyle/>
          <a:p>
            <a:pPr marL="469900" indent="-457200">
              <a:lnSpc>
                <a:spcPts val="38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Ask questions consistently and as they appear on the questionnaire</a:t>
            </a:r>
            <a:r>
              <a:rPr lang="en-US" sz="2800" spc="-165" dirty="0" smtClean="0">
                <a:solidFill>
                  <a:prstClr val="black"/>
                </a:solidFill>
                <a:latin typeface="Futura LT Pro Book"/>
                <a:cs typeface="Futura LT Pro Book"/>
              </a:rPr>
              <a:t>.</a:t>
            </a:r>
          </a:p>
          <a:p>
            <a:pPr marL="469900" indent="-457200">
              <a:lnSpc>
                <a:spcPts val="38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Clarify </a:t>
            </a:r>
            <a:r>
              <a:rPr lang="en-US" sz="2800" spc="-165" dirty="0">
                <a:solidFill>
                  <a:prstClr val="black"/>
                </a:solidFill>
                <a:latin typeface="Futura LT Pro Book"/>
                <a:cs typeface="Futura LT Pro Book"/>
              </a:rPr>
              <a:t>the meaning of questions that respondents do not understand</a:t>
            </a:r>
            <a:r>
              <a:rPr lang="en-US" sz="2800" spc="-165" dirty="0" smtClean="0">
                <a:solidFill>
                  <a:prstClr val="black"/>
                </a:solidFill>
                <a:latin typeface="Futura LT Pro Book"/>
                <a:cs typeface="Futura LT Pro Book"/>
              </a:rPr>
              <a:t>.</a:t>
            </a:r>
          </a:p>
          <a:p>
            <a:pPr marL="469900" indent="-457200">
              <a:lnSpc>
                <a:spcPts val="38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Cross-check </a:t>
            </a:r>
            <a:r>
              <a:rPr lang="en-US" sz="2800" spc="-165" dirty="0">
                <a:solidFill>
                  <a:prstClr val="black"/>
                </a:solidFill>
                <a:latin typeface="Futura LT Pro Book"/>
                <a:cs typeface="Futura LT Pro Book"/>
              </a:rPr>
              <a:t>all questionnaires to ensure completeness before leaving the household; if data are missing, return to the household to finalize</a:t>
            </a:r>
            <a:r>
              <a:rPr lang="en-US" sz="2800" spc="-165" dirty="0" smtClean="0">
                <a:solidFill>
                  <a:prstClr val="black"/>
                </a:solidFill>
                <a:latin typeface="Futura LT Pro Book"/>
                <a:cs typeface="Futura LT Pro Book"/>
              </a:rPr>
              <a:t>.</a:t>
            </a:r>
          </a:p>
          <a:p>
            <a:pPr marL="469900" indent="-457200">
              <a:lnSpc>
                <a:spcPts val="38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Maintain </a:t>
            </a:r>
            <a:r>
              <a:rPr lang="en-US" sz="2800" spc="-165" dirty="0">
                <a:solidFill>
                  <a:prstClr val="black"/>
                </a:solidFill>
                <a:latin typeface="Futura LT Pro Book"/>
                <a:cs typeface="Futura LT Pro Book"/>
              </a:rPr>
              <a:t>completed questionnaires in a safe and organized manner</a:t>
            </a:r>
            <a:r>
              <a:rPr lang="en-US" sz="2800" spc="-165" dirty="0" smtClean="0">
                <a:solidFill>
                  <a:prstClr val="black"/>
                </a:solidFill>
                <a:latin typeface="Futura LT Pro Book"/>
                <a:cs typeface="Futura LT Pro Book"/>
              </a:rPr>
              <a:t>.</a:t>
            </a:r>
          </a:p>
          <a:p>
            <a:pPr marL="469900" indent="-457200">
              <a:lnSpc>
                <a:spcPts val="38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Communicate </a:t>
            </a:r>
            <a:r>
              <a:rPr lang="en-US" sz="2800" spc="-165" dirty="0">
                <a:solidFill>
                  <a:prstClr val="black"/>
                </a:solidFill>
                <a:latin typeface="Futura LT Pro Book"/>
                <a:cs typeface="Futura LT Pro Book"/>
              </a:rPr>
              <a:t>any challenges in completing questionnaires and/or assigned interviews to your supervisor.</a:t>
            </a:r>
          </a:p>
        </p:txBody>
      </p:sp>
    </p:spTree>
    <p:extLst>
      <p:ext uri="{BB962C8B-B14F-4D97-AF65-F5344CB8AC3E}">
        <p14:creationId xmlns:p14="http://schemas.microsoft.com/office/powerpoint/2010/main" val="197493042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371600" y="317718"/>
            <a:ext cx="88660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Data quality energizer</a:t>
            </a:r>
            <a:endParaRPr sz="4400" b="1" dirty="0">
              <a:solidFill>
                <a:srgbClr val="0E256A"/>
              </a:solidFill>
              <a:latin typeface="Futura LT Pro Book"/>
              <a:cs typeface="Futura LT Pro Book"/>
            </a:endParaRPr>
          </a:p>
        </p:txBody>
      </p:sp>
      <p:sp>
        <p:nvSpPr>
          <p:cNvPr id="9" name="object 4"/>
          <p:cNvSpPr txBox="1"/>
          <p:nvPr/>
        </p:nvSpPr>
        <p:spPr>
          <a:xfrm>
            <a:off x="1371600" y="1768201"/>
            <a:ext cx="7876759" cy="5967980"/>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Using a piece of paper and a pen, talk to at least five people in the room and record their full names (first name, last name, and other names</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Take 5 minutes for this</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In the group as a whole, compare the names recorded.</a:t>
            </a:r>
          </a:p>
          <a:p>
            <a:pPr marL="1384300" lvl="2"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Are there variations in spelling, or variations in the order of first name and surname? </a:t>
            </a:r>
            <a:endParaRPr lang="en-US" sz="2800" spc="-165" dirty="0" smtClean="0">
              <a:solidFill>
                <a:prstClr val="black"/>
              </a:solidFill>
              <a:latin typeface="Futura LT Pro Book"/>
              <a:cs typeface="Futura LT Pro Book"/>
            </a:endParaRPr>
          </a:p>
          <a:p>
            <a:pPr marL="927100" lvl="2">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Discrepancies in data are data quality issues! </a:t>
            </a:r>
          </a:p>
          <a:p>
            <a:pPr marL="469900" indent="-457200">
              <a:lnSpc>
                <a:spcPts val="3600"/>
              </a:lnSpc>
              <a:buClr>
                <a:srgbClr val="243F87"/>
              </a:buClr>
              <a:buFont typeface="Arial" panose="020B0604020202020204" pitchFamily="34" charset="0"/>
              <a:buChar char="•"/>
            </a:pP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276416788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685800" y="165656"/>
            <a:ext cx="8866038" cy="1154162"/>
          </a:xfrm>
          <a:prstGeom prst="rect">
            <a:avLst/>
          </a:prstGeom>
        </p:spPr>
        <p:txBody>
          <a:bodyPr vert="horz" wrap="square" lIns="0" tIns="0" rIns="0" bIns="0" rtlCol="0">
            <a:spAutoFit/>
          </a:bodyPr>
          <a:lstStyle/>
          <a:p>
            <a:pPr marL="12700">
              <a:lnSpc>
                <a:spcPts val="4500"/>
              </a:lnSpc>
            </a:pPr>
            <a:r>
              <a:rPr lang="en-US" sz="4400" b="1" spc="-240" dirty="0" smtClean="0">
                <a:solidFill>
                  <a:srgbClr val="0E256A"/>
                </a:solidFill>
                <a:latin typeface="Futura LT Pro Book"/>
                <a:cs typeface="Futura LT Pro Book"/>
              </a:rPr>
              <a:t>Not paying attention to the quality of the data….</a:t>
            </a:r>
            <a:endParaRPr sz="4400" b="1" dirty="0">
              <a:solidFill>
                <a:srgbClr val="0E256A"/>
              </a:solidFill>
              <a:latin typeface="Futura LT Pro Book"/>
              <a:cs typeface="Futura LT Pro Book"/>
            </a:endParaRPr>
          </a:p>
        </p:txBody>
      </p:sp>
      <p:sp>
        <p:nvSpPr>
          <p:cNvPr id="9" name="object 4"/>
          <p:cNvSpPr txBox="1"/>
          <p:nvPr/>
        </p:nvSpPr>
        <p:spPr>
          <a:xfrm>
            <a:off x="685800" y="1676400"/>
            <a:ext cx="8485038" cy="4975721"/>
          </a:xfrm>
          <a:prstGeom prst="rect">
            <a:avLst/>
          </a:prstGeom>
        </p:spPr>
        <p:txBody>
          <a:bodyPr vert="horz" wrap="square" lIns="0" tIns="0" rIns="0" bIns="0" rtlCol="0">
            <a:spAutoFit/>
          </a:bodyPr>
          <a:lstStyle/>
          <a:p>
            <a:pPr marL="12700">
              <a:lnSpc>
                <a:spcPts val="3400"/>
              </a:lnSpc>
              <a:buClr>
                <a:srgbClr val="243F87"/>
              </a:buClr>
            </a:pPr>
            <a:r>
              <a:rPr lang="en-US" sz="2800" spc="-165" dirty="0">
                <a:solidFill>
                  <a:prstClr val="black"/>
                </a:solidFill>
                <a:latin typeface="Futura LT Pro Book"/>
                <a:cs typeface="Futura LT Pro Book"/>
              </a:rPr>
              <a:t>Can create major costs for the program</a:t>
            </a:r>
            <a:r>
              <a:rPr lang="en-US" sz="2800" spc="-165" dirty="0" smtClean="0">
                <a:solidFill>
                  <a:prstClr val="black"/>
                </a:solidFill>
                <a:latin typeface="Futura LT Pro Book"/>
                <a:cs typeface="Futura LT Pro Book"/>
              </a:rPr>
              <a:t>:</a:t>
            </a:r>
          </a:p>
          <a:p>
            <a:pPr marL="12700">
              <a:lnSpc>
                <a:spcPts val="3400"/>
              </a:lnSpc>
              <a:buClr>
                <a:srgbClr val="243F87"/>
              </a:buClr>
            </a:pPr>
            <a:endParaRPr lang="en-US" sz="2800" spc="-165" dirty="0">
              <a:solidFill>
                <a:prstClr val="black"/>
              </a:solidFill>
              <a:latin typeface="Futura LT Pro Book"/>
              <a:cs typeface="Futura LT Pro Book"/>
            </a:endParaRPr>
          </a:p>
          <a:p>
            <a:pPr marL="927100" lvl="1" indent="-457200">
              <a:lnSpc>
                <a:spcPts val="4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Reduce stakeholder confidence and </a:t>
            </a:r>
            <a:r>
              <a:rPr lang="en-US" sz="2800" spc="-165" dirty="0" smtClean="0">
                <a:solidFill>
                  <a:prstClr val="black"/>
                </a:solidFill>
                <a:latin typeface="Futura LT Pro Book"/>
                <a:cs typeface="Futura LT Pro Book"/>
              </a:rPr>
              <a:t>support</a:t>
            </a:r>
          </a:p>
          <a:p>
            <a:pPr marL="927100" lvl="1" indent="-457200">
              <a:lnSpc>
                <a:spcPts val="40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Increase </a:t>
            </a:r>
            <a:r>
              <a:rPr lang="en-US" sz="2800" spc="-165" dirty="0">
                <a:solidFill>
                  <a:prstClr val="black"/>
                </a:solidFill>
                <a:latin typeface="Futura LT Pro Book"/>
                <a:cs typeface="Futura LT Pro Book"/>
              </a:rPr>
              <a:t>financial cost, because the program has to take corrective </a:t>
            </a:r>
            <a:r>
              <a:rPr lang="en-US" sz="2800" spc="-165" dirty="0" smtClean="0">
                <a:solidFill>
                  <a:prstClr val="black"/>
                </a:solidFill>
                <a:latin typeface="Futura LT Pro Book"/>
                <a:cs typeface="Futura LT Pro Book"/>
              </a:rPr>
              <a:t>actions</a:t>
            </a:r>
          </a:p>
          <a:p>
            <a:pPr marL="927100" lvl="1" indent="-457200">
              <a:lnSpc>
                <a:spcPts val="40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Make </a:t>
            </a:r>
            <a:r>
              <a:rPr lang="en-US" sz="2800" spc="-165" dirty="0">
                <a:solidFill>
                  <a:prstClr val="black"/>
                </a:solidFill>
                <a:latin typeface="Futura LT Pro Book"/>
                <a:cs typeface="Futura LT Pro Book"/>
              </a:rPr>
              <a:t>it hard to identify bottlenecks or gaps in program implementation—at all, or early enough for </a:t>
            </a:r>
            <a:r>
              <a:rPr lang="en-US" sz="2800" spc="-165" dirty="0" smtClean="0">
                <a:solidFill>
                  <a:prstClr val="black"/>
                </a:solidFill>
                <a:latin typeface="Futura LT Pro Book"/>
                <a:cs typeface="Futura LT Pro Book"/>
              </a:rPr>
              <a:t>correction</a:t>
            </a:r>
          </a:p>
          <a:p>
            <a:pPr marL="927100" lvl="1" indent="-457200">
              <a:lnSpc>
                <a:spcPts val="40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Identify </a:t>
            </a:r>
            <a:r>
              <a:rPr lang="en-US" sz="2800" spc="-165" dirty="0">
                <a:solidFill>
                  <a:prstClr val="black"/>
                </a:solidFill>
                <a:latin typeface="Futura LT Pro Book"/>
                <a:cs typeface="Futura LT Pro Book"/>
              </a:rPr>
              <a:t>bottlenecks that don’t actually exist </a:t>
            </a:r>
            <a:endParaRPr lang="en-US" sz="2800" spc="-165" dirty="0" smtClean="0">
              <a:solidFill>
                <a:prstClr val="black"/>
              </a:solidFill>
              <a:latin typeface="Futura LT Pro Book"/>
              <a:cs typeface="Futura LT Pro Book"/>
            </a:endParaRPr>
          </a:p>
          <a:p>
            <a:pPr marL="927100" lvl="1" indent="-457200">
              <a:lnSpc>
                <a:spcPts val="40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Cause </a:t>
            </a:r>
            <a:r>
              <a:rPr lang="en-US" sz="2800" spc="-165" dirty="0">
                <a:solidFill>
                  <a:prstClr val="black"/>
                </a:solidFill>
                <a:latin typeface="Futura LT Pro Book"/>
                <a:cs typeface="Futura LT Pro Book"/>
              </a:rPr>
              <a:t>incorrect decisions to be made based on bad data </a:t>
            </a:r>
          </a:p>
        </p:txBody>
      </p:sp>
    </p:spTree>
    <p:extLst>
      <p:ext uri="{BB962C8B-B14F-4D97-AF65-F5344CB8AC3E}">
        <p14:creationId xmlns:p14="http://schemas.microsoft.com/office/powerpoint/2010/main" val="67179121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371600" y="317718"/>
            <a:ext cx="88660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6 dimensions of data quality</a:t>
            </a:r>
            <a:endParaRPr sz="4400" b="1" dirty="0">
              <a:solidFill>
                <a:srgbClr val="0E256A"/>
              </a:solidFill>
              <a:latin typeface="Futura LT Pro Book"/>
              <a:cs typeface="Futura LT Pro Book"/>
            </a:endParaRPr>
          </a:p>
        </p:txBody>
      </p:sp>
      <p:sp>
        <p:nvSpPr>
          <p:cNvPr id="9" name="object 4"/>
          <p:cNvSpPr txBox="1"/>
          <p:nvPr/>
        </p:nvSpPr>
        <p:spPr>
          <a:xfrm>
            <a:off x="1371600" y="1768201"/>
            <a:ext cx="7876759" cy="5262979"/>
          </a:xfrm>
          <a:prstGeom prst="rect">
            <a:avLst/>
          </a:prstGeom>
        </p:spPr>
        <p:txBody>
          <a:bodyPr vert="horz" wrap="square" lIns="0" tIns="0" rIns="0" bIns="0" rtlCol="0">
            <a:spAutoFit/>
          </a:bodyPr>
          <a:lstStyle/>
          <a:p>
            <a:pPr marL="527050" indent="-514350">
              <a:lnSpc>
                <a:spcPct val="150000"/>
              </a:lnSpc>
              <a:buClr>
                <a:srgbClr val="243F87"/>
              </a:buClr>
              <a:buFont typeface="+mj-lt"/>
              <a:buAutoNum type="arabicPeriod"/>
            </a:pPr>
            <a:r>
              <a:rPr lang="en-US" sz="2800" spc="-165" dirty="0" smtClean="0">
                <a:solidFill>
                  <a:prstClr val="black"/>
                </a:solidFill>
                <a:latin typeface="Futura LT Pro Book"/>
                <a:cs typeface="Futura LT Pro Book"/>
              </a:rPr>
              <a:t>Accuracy</a:t>
            </a:r>
            <a:endParaRPr lang="en-US" sz="2800" spc="-165" dirty="0">
              <a:solidFill>
                <a:prstClr val="black"/>
              </a:solidFill>
              <a:latin typeface="Futura LT Pro Book"/>
              <a:cs typeface="Futura LT Pro Book"/>
            </a:endParaRPr>
          </a:p>
          <a:p>
            <a:pPr marL="527050" indent="-514350">
              <a:lnSpc>
                <a:spcPct val="150000"/>
              </a:lnSpc>
              <a:buClr>
                <a:srgbClr val="243F87"/>
              </a:buClr>
              <a:buFont typeface="+mj-lt"/>
              <a:buAutoNum type="arabicPeriod"/>
            </a:pPr>
            <a:r>
              <a:rPr lang="en-US" sz="2800" spc="-165" dirty="0">
                <a:solidFill>
                  <a:prstClr val="black"/>
                </a:solidFill>
                <a:latin typeface="Futura LT Pro Book"/>
                <a:cs typeface="Futura LT Pro Book"/>
              </a:rPr>
              <a:t>Reliability</a:t>
            </a:r>
          </a:p>
          <a:p>
            <a:pPr marL="527050" indent="-514350">
              <a:lnSpc>
                <a:spcPct val="150000"/>
              </a:lnSpc>
              <a:buClr>
                <a:srgbClr val="243F87"/>
              </a:buClr>
              <a:buFont typeface="+mj-lt"/>
              <a:buAutoNum type="arabicPeriod"/>
            </a:pPr>
            <a:r>
              <a:rPr lang="en-US" sz="2800" spc="-165" dirty="0">
                <a:solidFill>
                  <a:prstClr val="black"/>
                </a:solidFill>
                <a:latin typeface="Futura LT Pro Book"/>
                <a:cs typeface="Futura LT Pro Book"/>
              </a:rPr>
              <a:t>Precision</a:t>
            </a:r>
          </a:p>
          <a:p>
            <a:pPr marL="527050" indent="-514350">
              <a:lnSpc>
                <a:spcPct val="150000"/>
              </a:lnSpc>
              <a:buClr>
                <a:srgbClr val="243F87"/>
              </a:buClr>
              <a:buFont typeface="+mj-lt"/>
              <a:buAutoNum type="arabicPeriod"/>
            </a:pPr>
            <a:r>
              <a:rPr lang="en-US" sz="2800" spc="-165" dirty="0">
                <a:solidFill>
                  <a:prstClr val="black"/>
                </a:solidFill>
                <a:latin typeface="Futura LT Pro Book"/>
                <a:cs typeface="Futura LT Pro Book"/>
              </a:rPr>
              <a:t>Integrity</a:t>
            </a:r>
          </a:p>
          <a:p>
            <a:pPr marL="527050" indent="-514350">
              <a:lnSpc>
                <a:spcPct val="150000"/>
              </a:lnSpc>
              <a:buClr>
                <a:srgbClr val="243F87"/>
              </a:buClr>
              <a:buFont typeface="+mj-lt"/>
              <a:buAutoNum type="arabicPeriod"/>
            </a:pPr>
            <a:r>
              <a:rPr lang="en-US" sz="2800" spc="-165" dirty="0">
                <a:solidFill>
                  <a:prstClr val="black"/>
                </a:solidFill>
                <a:latin typeface="Futura LT Pro Book"/>
                <a:cs typeface="Futura LT Pro Book"/>
              </a:rPr>
              <a:t>Completeness</a:t>
            </a:r>
          </a:p>
          <a:p>
            <a:pPr marL="527050" indent="-514350">
              <a:lnSpc>
                <a:spcPct val="150000"/>
              </a:lnSpc>
              <a:buClr>
                <a:srgbClr val="243F87"/>
              </a:buClr>
              <a:buFont typeface="+mj-lt"/>
              <a:buAutoNum type="arabicPeriod"/>
            </a:pPr>
            <a:r>
              <a:rPr lang="en-US" sz="2800" spc="-165" dirty="0">
                <a:solidFill>
                  <a:prstClr val="black"/>
                </a:solidFill>
                <a:latin typeface="Futura LT Pro Book"/>
                <a:cs typeface="Futura LT Pro Book"/>
              </a:rPr>
              <a:t>Timeliness</a:t>
            </a:r>
          </a:p>
          <a:p>
            <a:pPr marL="12700">
              <a:lnSpc>
                <a:spcPct val="150000"/>
              </a:lnSpc>
              <a:buClr>
                <a:srgbClr val="243F87"/>
              </a:buClr>
            </a:pPr>
            <a:r>
              <a:rPr lang="en-US" sz="2800" spc="-165" dirty="0" smtClean="0">
                <a:solidFill>
                  <a:prstClr val="black"/>
                </a:solidFill>
                <a:latin typeface="Futura LT Pro Book"/>
                <a:cs typeface="Futura LT Pro Book"/>
              </a:rPr>
              <a:t>These are all sources of quality </a:t>
            </a:r>
            <a:r>
              <a:rPr lang="en-US" sz="2800" spc="-165" dirty="0">
                <a:solidFill>
                  <a:prstClr val="black"/>
                </a:solidFill>
                <a:latin typeface="Futura LT Pro Book"/>
                <a:cs typeface="Futura LT Pro Book"/>
              </a:rPr>
              <a:t>issues! </a:t>
            </a:r>
          </a:p>
          <a:p>
            <a:pPr marL="469900" indent="-457200">
              <a:lnSpc>
                <a:spcPct val="150000"/>
              </a:lnSpc>
              <a:buClr>
                <a:srgbClr val="243F87"/>
              </a:buClr>
              <a:buFont typeface="Arial" panose="020B0604020202020204" pitchFamily="34" charset="0"/>
              <a:buChar char="•"/>
            </a:pPr>
            <a:endParaRPr lang="en-US" sz="3200" spc="-165" dirty="0">
              <a:solidFill>
                <a:prstClr val="black"/>
              </a:solidFill>
              <a:latin typeface="Futura LT Pro Book"/>
              <a:cs typeface="Futura LT Pro Book"/>
            </a:endParaRPr>
          </a:p>
        </p:txBody>
      </p:sp>
    </p:spTree>
    <p:extLst>
      <p:ext uri="{BB962C8B-B14F-4D97-AF65-F5344CB8AC3E}">
        <p14:creationId xmlns:p14="http://schemas.microsoft.com/office/powerpoint/2010/main" val="30318838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447799" y="317718"/>
            <a:ext cx="694309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Warm-up activity</a:t>
            </a:r>
            <a:endParaRPr sz="4400" b="1" dirty="0">
              <a:solidFill>
                <a:srgbClr val="0E256A"/>
              </a:solidFill>
              <a:latin typeface="Futura LT Pro Book"/>
              <a:cs typeface="Futura LT Pro Book"/>
            </a:endParaRPr>
          </a:p>
        </p:txBody>
      </p:sp>
      <p:sp>
        <p:nvSpPr>
          <p:cNvPr id="9" name="object 4"/>
          <p:cNvSpPr txBox="1"/>
          <p:nvPr/>
        </p:nvSpPr>
        <p:spPr>
          <a:xfrm>
            <a:off x="1447799" y="1685312"/>
            <a:ext cx="7876759" cy="430887"/>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Why are we collecting the MER essential indicators? </a:t>
            </a:r>
          </a:p>
        </p:txBody>
      </p:sp>
    </p:spTree>
    <p:extLst>
      <p:ext uri="{BB962C8B-B14F-4D97-AF65-F5344CB8AC3E}">
        <p14:creationId xmlns:p14="http://schemas.microsoft.com/office/powerpoint/2010/main" val="48210602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371600" y="317718"/>
            <a:ext cx="88660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Dimension 1: Accuracy </a:t>
            </a:r>
            <a:endParaRPr sz="4400" b="1" dirty="0">
              <a:solidFill>
                <a:srgbClr val="0E256A"/>
              </a:solidFill>
              <a:latin typeface="Futura LT Pro Book"/>
              <a:cs typeface="Futura LT Pro Book"/>
            </a:endParaRPr>
          </a:p>
        </p:txBody>
      </p:sp>
      <p:sp>
        <p:nvSpPr>
          <p:cNvPr id="9" name="object 4"/>
          <p:cNvSpPr txBox="1"/>
          <p:nvPr/>
        </p:nvSpPr>
        <p:spPr>
          <a:xfrm>
            <a:off x="1371600" y="1768201"/>
            <a:ext cx="7876759" cy="5509200"/>
          </a:xfrm>
          <a:prstGeom prst="rect">
            <a:avLst/>
          </a:prstGeom>
        </p:spPr>
        <p:txBody>
          <a:bodyPr vert="horz" wrap="square" lIns="0" tIns="0" rIns="0" bIns="0" rtlCol="0">
            <a:spAutoFit/>
          </a:bodyPr>
          <a:lstStyle/>
          <a:p>
            <a:pPr marL="12700">
              <a:buClr>
                <a:srgbClr val="243F87"/>
              </a:buClr>
            </a:pPr>
            <a:r>
              <a:rPr lang="en-US" sz="2800" i="1" spc="-165" dirty="0" smtClean="0">
                <a:solidFill>
                  <a:prstClr val="black"/>
                </a:solidFill>
                <a:latin typeface="Futura LT Pro Book"/>
                <a:cs typeface="Futura LT Pro Book"/>
              </a:rPr>
              <a:t>Definition</a:t>
            </a:r>
            <a:endParaRPr lang="en-US" sz="2800" spc="-165" dirty="0" smtClean="0">
              <a:solidFill>
                <a:prstClr val="black"/>
              </a:solidFill>
              <a:latin typeface="Futura LT Pro Book"/>
              <a:cs typeface="Futura LT Pro Book"/>
            </a:endParaRPr>
          </a:p>
          <a:p>
            <a:pPr marL="12700">
              <a:buClr>
                <a:srgbClr val="243F87"/>
              </a:buClr>
            </a:pPr>
            <a:endParaRPr lang="en-US" sz="2800" i="1" spc="-165" dirty="0">
              <a:solidFill>
                <a:prstClr val="black"/>
              </a:solidFill>
              <a:latin typeface="Futura LT Pro Book"/>
              <a:cs typeface="Futura LT Pro Book"/>
            </a:endParaRPr>
          </a:p>
          <a:p>
            <a:pPr marL="927100" lvl="1"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Measure of </a:t>
            </a:r>
            <a:r>
              <a:rPr lang="en-US" sz="2800" spc="-165" dirty="0" smtClean="0">
                <a:solidFill>
                  <a:prstClr val="black"/>
                </a:solidFill>
                <a:latin typeface="Futura LT Pro Book"/>
                <a:cs typeface="Futura LT Pro Book"/>
              </a:rPr>
              <a:t>bias</a:t>
            </a:r>
          </a:p>
          <a:p>
            <a:pPr marL="469900" lvl="1">
              <a:buClr>
                <a:srgbClr val="243F87"/>
              </a:buClr>
            </a:pPr>
            <a:endParaRPr lang="en-US" sz="2800" spc="-165" dirty="0">
              <a:solidFill>
                <a:prstClr val="black"/>
              </a:solidFill>
              <a:latin typeface="Futura LT Pro Book"/>
              <a:cs typeface="Futura LT Pro Book"/>
            </a:endParaRPr>
          </a:p>
          <a:p>
            <a:pPr marL="927100" lvl="1"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Also known as </a:t>
            </a:r>
            <a:r>
              <a:rPr lang="en-US" sz="2800" spc="-165" dirty="0" smtClean="0">
                <a:solidFill>
                  <a:prstClr val="black"/>
                </a:solidFill>
                <a:latin typeface="Futura LT Pro Book"/>
                <a:cs typeface="Futura LT Pro Book"/>
              </a:rPr>
              <a:t>validity</a:t>
            </a:r>
          </a:p>
          <a:p>
            <a:pPr marL="469900" lvl="1">
              <a:buClr>
                <a:srgbClr val="243F87"/>
              </a:buClr>
            </a:pPr>
            <a:endParaRPr lang="en-US" sz="2800" spc="-165" dirty="0">
              <a:solidFill>
                <a:prstClr val="black"/>
              </a:solidFill>
              <a:latin typeface="Futura LT Pro Book"/>
              <a:cs typeface="Futura LT Pro Book"/>
            </a:endParaRPr>
          </a:p>
          <a:p>
            <a:pPr marL="469900" lvl="1">
              <a:lnSpc>
                <a:spcPts val="3840"/>
              </a:lnSpc>
              <a:buClr>
                <a:srgbClr val="243F87"/>
              </a:buClr>
            </a:pPr>
            <a:r>
              <a:rPr lang="en-US" sz="2800" spc="-165" dirty="0" smtClean="0">
                <a:solidFill>
                  <a:prstClr val="black"/>
                </a:solidFill>
                <a:latin typeface="Futura LT Pro Book"/>
                <a:cs typeface="Futura LT Pro Book"/>
              </a:rPr>
              <a:t>Accurate </a:t>
            </a:r>
            <a:r>
              <a:rPr lang="en-US" sz="2800" spc="-165" dirty="0">
                <a:solidFill>
                  <a:prstClr val="black"/>
                </a:solidFill>
                <a:latin typeface="Futura LT Pro Book"/>
                <a:cs typeface="Futura LT Pro Book"/>
              </a:rPr>
              <a:t>data are correct if they measure what they intend to measure</a:t>
            </a:r>
            <a:r>
              <a:rPr lang="en-US" sz="2800" spc="-165" dirty="0" smtClean="0">
                <a:solidFill>
                  <a:prstClr val="black"/>
                </a:solidFill>
                <a:latin typeface="Futura LT Pro Book"/>
                <a:cs typeface="Futura LT Pro Book"/>
              </a:rPr>
              <a:t>.</a:t>
            </a:r>
          </a:p>
          <a:p>
            <a:pPr marL="469900" lvl="1">
              <a:lnSpc>
                <a:spcPts val="3840"/>
              </a:lnSpc>
              <a:buClr>
                <a:srgbClr val="243F87"/>
              </a:buClr>
            </a:pPr>
            <a:endParaRPr lang="en-US" sz="2800" spc="-165" dirty="0">
              <a:solidFill>
                <a:prstClr val="black"/>
              </a:solidFill>
              <a:latin typeface="Futura LT Pro Book"/>
              <a:cs typeface="Futura LT Pro Book"/>
            </a:endParaRPr>
          </a:p>
          <a:p>
            <a:pPr marL="469900" lvl="1">
              <a:lnSpc>
                <a:spcPts val="3840"/>
              </a:lnSpc>
              <a:buClr>
                <a:srgbClr val="243F87"/>
              </a:buClr>
            </a:pPr>
            <a:r>
              <a:rPr lang="en-US" sz="2800" spc="-165" dirty="0">
                <a:solidFill>
                  <a:prstClr val="black"/>
                </a:solidFill>
                <a:latin typeface="Futura LT Pro Book"/>
                <a:cs typeface="Futura LT Pro Book"/>
              </a:rPr>
              <a:t>Accurate data minimize data error (interview bias, transcription error) to the point of being negligible.</a:t>
            </a:r>
          </a:p>
          <a:p>
            <a:pPr marL="469900" indent="-457200">
              <a:lnSpc>
                <a:spcPts val="3840"/>
              </a:lnSpc>
              <a:buClr>
                <a:srgbClr val="243F87"/>
              </a:buClr>
              <a:buFont typeface="Arial" panose="020B0604020202020204" pitchFamily="34" charset="0"/>
              <a:buChar char="•"/>
            </a:pPr>
            <a:endParaRPr lang="en-US" sz="3200" spc="-165" dirty="0">
              <a:solidFill>
                <a:prstClr val="black"/>
              </a:solidFill>
              <a:latin typeface="Futura LT Pro Book"/>
              <a:cs typeface="Futura LT Pro Book"/>
            </a:endParaRPr>
          </a:p>
        </p:txBody>
      </p:sp>
    </p:spTree>
    <p:extLst>
      <p:ext uri="{BB962C8B-B14F-4D97-AF65-F5344CB8AC3E}">
        <p14:creationId xmlns:p14="http://schemas.microsoft.com/office/powerpoint/2010/main" val="66963597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dirty="0">
              <a:solidFill>
                <a:prstClr val="black"/>
              </a:solidFill>
            </a:endParaRPr>
          </a:p>
        </p:txBody>
      </p:sp>
      <p:sp>
        <p:nvSpPr>
          <p:cNvPr id="6" name="object 6"/>
          <p:cNvSpPr txBox="1"/>
          <p:nvPr/>
        </p:nvSpPr>
        <p:spPr>
          <a:xfrm>
            <a:off x="990600" y="317718"/>
            <a:ext cx="88660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Example</a:t>
            </a:r>
            <a:endParaRPr sz="4400" b="1" dirty="0">
              <a:solidFill>
                <a:srgbClr val="0E256A"/>
              </a:solidFill>
              <a:latin typeface="Futura LT Pro Book"/>
              <a:cs typeface="Futura LT Pro Book"/>
            </a:endParaRPr>
          </a:p>
        </p:txBody>
      </p:sp>
      <p:sp>
        <p:nvSpPr>
          <p:cNvPr id="9" name="object 4"/>
          <p:cNvSpPr txBox="1"/>
          <p:nvPr/>
        </p:nvSpPr>
        <p:spPr>
          <a:xfrm>
            <a:off x="990600" y="1676400"/>
            <a:ext cx="7876759" cy="6924973"/>
          </a:xfrm>
          <a:prstGeom prst="rect">
            <a:avLst/>
          </a:prstGeom>
        </p:spPr>
        <p:txBody>
          <a:bodyPr vert="horz" wrap="square" lIns="0" tIns="0" rIns="0" bIns="0" rtlCol="0">
            <a:spAutoFit/>
          </a:bodyPr>
          <a:lstStyle/>
          <a:p>
            <a:pPr marL="12700">
              <a:buClr>
                <a:srgbClr val="243F87"/>
              </a:buClr>
            </a:pPr>
            <a:r>
              <a:rPr lang="en-US" sz="2800" spc="-165" dirty="0" smtClean="0">
                <a:solidFill>
                  <a:prstClr val="black"/>
                </a:solidFill>
                <a:latin typeface="Futura LT Pro Book"/>
                <a:cs typeface="Futura LT Pro Book"/>
              </a:rPr>
              <a:t>Measurement tool (questionnaire) is unclear:</a:t>
            </a:r>
          </a:p>
          <a:p>
            <a:pPr marL="12700">
              <a:buClr>
                <a:srgbClr val="243F87"/>
              </a:buClr>
            </a:pPr>
            <a:endParaRPr lang="en-US" sz="2800" i="1"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 volunteer discovers that the child was tested for HIV a few weeks ago. She asks the guardian (the child’s grandfather) if the child’s test result was positive</a:t>
            </a:r>
            <a:r>
              <a:rPr lang="en-US" sz="2800" spc="-165" dirty="0" smtClean="0">
                <a:solidFill>
                  <a:prstClr val="black"/>
                </a:solidFill>
                <a:latin typeface="Futura LT Pro Book"/>
                <a:cs typeface="Futura LT Pro Book"/>
              </a:rPr>
              <a:t>.</a:t>
            </a:r>
          </a:p>
          <a:p>
            <a:pPr marL="469900" lvl="1">
              <a:lnSpc>
                <a:spcPts val="3600"/>
              </a:lnSpc>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 guardian interprets “positive” as a good result and thinks that the child does not have </a:t>
            </a:r>
            <a:r>
              <a:rPr lang="en-US" sz="2800" spc="-165" dirty="0" smtClean="0">
                <a:solidFill>
                  <a:prstClr val="black"/>
                </a:solidFill>
                <a:latin typeface="Futura LT Pro Book"/>
                <a:cs typeface="Futura LT Pro Book"/>
              </a:rPr>
              <a:t>HIV.</a:t>
            </a:r>
          </a:p>
          <a:p>
            <a:pPr marL="469900" lvl="1">
              <a:lnSpc>
                <a:spcPts val="3600"/>
              </a:lnSpc>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 guardian will respond “yes</a:t>
            </a:r>
            <a:r>
              <a:rPr lang="en-US" sz="2800" spc="-165" dirty="0" smtClean="0">
                <a:solidFill>
                  <a:prstClr val="black"/>
                </a:solidFill>
                <a:latin typeface="Futura LT Pro Book"/>
                <a:cs typeface="Futura LT Pro Book"/>
              </a:rPr>
              <a:t>.”</a:t>
            </a:r>
          </a:p>
          <a:p>
            <a:pPr marL="469900" lvl="1">
              <a:lnSpc>
                <a:spcPts val="3600"/>
              </a:lnSpc>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“Yes” is not valid for what you want to know.</a:t>
            </a:r>
          </a:p>
          <a:p>
            <a:pPr marL="927100" lvl="1" indent="-457200">
              <a:buClr>
                <a:srgbClr val="243F87"/>
              </a:buClr>
              <a:buFont typeface="Arial" panose="020B0604020202020204" pitchFamily="34" charset="0"/>
              <a:buChar char="•"/>
            </a:pPr>
            <a:endParaRPr lang="en-US" sz="32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endParaRPr lang="en-US" sz="3200" spc="-165" dirty="0">
              <a:solidFill>
                <a:prstClr val="black"/>
              </a:solidFill>
              <a:latin typeface="Futura LT Pro Book"/>
              <a:cs typeface="Futura LT Pro Book"/>
            </a:endParaRPr>
          </a:p>
        </p:txBody>
      </p:sp>
    </p:spTree>
    <p:extLst>
      <p:ext uri="{BB962C8B-B14F-4D97-AF65-F5344CB8AC3E}">
        <p14:creationId xmlns:p14="http://schemas.microsoft.com/office/powerpoint/2010/main" val="205871428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371600" y="317718"/>
            <a:ext cx="88660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Dimension 2: Reliability </a:t>
            </a:r>
            <a:endParaRPr sz="4400" b="1" dirty="0">
              <a:solidFill>
                <a:srgbClr val="0E256A"/>
              </a:solidFill>
              <a:latin typeface="Futura LT Pro Book"/>
              <a:cs typeface="Futura LT Pro Book"/>
            </a:endParaRPr>
          </a:p>
        </p:txBody>
      </p:sp>
      <p:sp>
        <p:nvSpPr>
          <p:cNvPr id="9" name="object 4"/>
          <p:cNvSpPr txBox="1"/>
          <p:nvPr/>
        </p:nvSpPr>
        <p:spPr>
          <a:xfrm>
            <a:off x="1371600" y="1768201"/>
            <a:ext cx="7876759" cy="3139321"/>
          </a:xfrm>
          <a:prstGeom prst="rect">
            <a:avLst/>
          </a:prstGeom>
        </p:spPr>
        <p:txBody>
          <a:bodyPr vert="horz" wrap="square" lIns="0" tIns="0" rIns="0" bIns="0" rtlCol="0">
            <a:spAutoFit/>
          </a:bodyPr>
          <a:lstStyle/>
          <a:p>
            <a:pPr marL="12700">
              <a:buClr>
                <a:srgbClr val="243F87"/>
              </a:buClr>
            </a:pPr>
            <a:r>
              <a:rPr lang="en-US" sz="2800" spc="-165" dirty="0" smtClean="0">
                <a:solidFill>
                  <a:prstClr val="black"/>
                </a:solidFill>
                <a:latin typeface="Futura LT Pro Book"/>
                <a:cs typeface="Futura LT Pro Book"/>
              </a:rPr>
              <a:t>Definition:</a:t>
            </a:r>
          </a:p>
          <a:p>
            <a:pPr marL="12700">
              <a:buClr>
                <a:srgbClr val="243F87"/>
              </a:buClr>
            </a:pPr>
            <a:endParaRPr lang="en-US" sz="2800" i="1" spc="-165" dirty="0">
              <a:solidFill>
                <a:prstClr val="black"/>
              </a:solidFill>
              <a:latin typeface="Futura LT Pro Book"/>
              <a:cs typeface="Futura LT Pro Book"/>
            </a:endParaRPr>
          </a:p>
          <a:p>
            <a:pPr marL="927100" lvl="1"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The data are measured and collected consistently</a:t>
            </a:r>
            <a:r>
              <a:rPr lang="en-US" sz="2800" spc="-165" dirty="0" smtClean="0">
                <a:solidFill>
                  <a:prstClr val="black"/>
                </a:solidFill>
                <a:latin typeface="Futura LT Pro Book"/>
                <a:cs typeface="Futura LT Pro Book"/>
              </a:rPr>
              <a:t>.</a:t>
            </a:r>
          </a:p>
          <a:p>
            <a:pPr marL="469900" lvl="1">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 same procedures are used by everybody each time.</a:t>
            </a:r>
          </a:p>
          <a:p>
            <a:pPr marL="469900" indent="-457200">
              <a:buClr>
                <a:srgbClr val="243F87"/>
              </a:buClr>
              <a:buFont typeface="Arial" panose="020B0604020202020204" pitchFamily="34" charset="0"/>
              <a:buChar char="•"/>
            </a:pPr>
            <a:endParaRPr lang="en-US" sz="3200" spc="-165" dirty="0">
              <a:solidFill>
                <a:prstClr val="black"/>
              </a:solidFill>
              <a:latin typeface="Futura LT Pro Book"/>
              <a:cs typeface="Futura LT Pro Book"/>
            </a:endParaRPr>
          </a:p>
        </p:txBody>
      </p:sp>
    </p:spTree>
    <p:extLst>
      <p:ext uri="{BB962C8B-B14F-4D97-AF65-F5344CB8AC3E}">
        <p14:creationId xmlns:p14="http://schemas.microsoft.com/office/powerpoint/2010/main" val="240421639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192362" y="317718"/>
            <a:ext cx="88660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Example</a:t>
            </a:r>
            <a:endParaRPr sz="4400" b="1" dirty="0">
              <a:solidFill>
                <a:srgbClr val="0E256A"/>
              </a:solidFill>
              <a:latin typeface="Futura LT Pro Book"/>
              <a:cs typeface="Futura LT Pro Book"/>
            </a:endParaRPr>
          </a:p>
        </p:txBody>
      </p:sp>
      <p:sp>
        <p:nvSpPr>
          <p:cNvPr id="9" name="object 4"/>
          <p:cNvSpPr txBox="1"/>
          <p:nvPr/>
        </p:nvSpPr>
        <p:spPr>
          <a:xfrm>
            <a:off x="762000" y="1630263"/>
            <a:ext cx="7876759" cy="5807680"/>
          </a:xfrm>
          <a:prstGeom prst="rect">
            <a:avLst/>
          </a:prstGeom>
        </p:spPr>
        <p:txBody>
          <a:bodyPr vert="horz" wrap="square" lIns="0" tIns="0" rIns="0" bIns="0" rtlCol="0">
            <a:spAutoFit/>
          </a:bodyPr>
          <a:lstStyle/>
          <a:p>
            <a:pPr marL="927100" lvl="1" indent="-457200">
              <a:lnSpc>
                <a:spcPts val="38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 vulnerable child program is evaluated in five states by 15 interviewers. </a:t>
            </a:r>
            <a:endParaRPr lang="en-US" sz="2800" spc="-165" dirty="0" smtClean="0">
              <a:solidFill>
                <a:prstClr val="black"/>
              </a:solidFill>
              <a:latin typeface="Futura LT Pro Book"/>
              <a:cs typeface="Futura LT Pro Book"/>
            </a:endParaRPr>
          </a:p>
          <a:p>
            <a:pPr marL="927100" lvl="1" indent="-457200">
              <a:lnSpc>
                <a:spcPts val="38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The </a:t>
            </a:r>
            <a:r>
              <a:rPr lang="en-US" sz="2800" spc="-165" dirty="0">
                <a:solidFill>
                  <a:prstClr val="black"/>
                </a:solidFill>
                <a:latin typeface="Futura LT Pro Book"/>
                <a:cs typeface="Futura LT Pro Book"/>
              </a:rPr>
              <a:t>program wants to collect data on the number of certain support services that have been provided to the households. </a:t>
            </a:r>
            <a:endParaRPr lang="en-US" sz="2800" spc="-165" dirty="0" smtClean="0">
              <a:solidFill>
                <a:prstClr val="black"/>
              </a:solidFill>
              <a:latin typeface="Futura LT Pro Book"/>
              <a:cs typeface="Futura LT Pro Book"/>
            </a:endParaRPr>
          </a:p>
          <a:p>
            <a:pPr marL="927100" lvl="1" indent="-457200">
              <a:lnSpc>
                <a:spcPts val="38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Some </a:t>
            </a:r>
            <a:r>
              <a:rPr lang="en-US" sz="2800" spc="-165" dirty="0">
                <a:solidFill>
                  <a:prstClr val="black"/>
                </a:solidFill>
                <a:latin typeface="Futura LT Pro Book"/>
                <a:cs typeface="Futura LT Pro Book"/>
              </a:rPr>
              <a:t>interviewers understood such services to be any services provided, while others understood them to be only specific ones</a:t>
            </a:r>
            <a:r>
              <a:rPr lang="en-US" sz="2800" spc="-165" dirty="0" smtClean="0">
                <a:solidFill>
                  <a:prstClr val="black"/>
                </a:solidFill>
                <a:latin typeface="Futura LT Pro Book"/>
                <a:cs typeface="Futura LT Pro Book"/>
              </a:rPr>
              <a:t>.</a:t>
            </a:r>
          </a:p>
          <a:p>
            <a:pPr marL="927100" lvl="1" indent="-457200">
              <a:lnSpc>
                <a:spcPts val="38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The </a:t>
            </a:r>
            <a:r>
              <a:rPr lang="en-US" sz="2800" spc="-165" dirty="0">
                <a:solidFill>
                  <a:prstClr val="black"/>
                </a:solidFill>
                <a:latin typeface="Futura LT Pro Book"/>
                <a:cs typeface="Futura LT Pro Book"/>
              </a:rPr>
              <a:t>data are reliable only when all interviewers consider services the same way and communicate this in the same way to respondents</a:t>
            </a:r>
            <a:r>
              <a:rPr lang="en-US" sz="2800" spc="-165" dirty="0" smtClean="0">
                <a:solidFill>
                  <a:prstClr val="black"/>
                </a:solidFill>
                <a:latin typeface="Futura LT Pro Book"/>
                <a:cs typeface="Futura LT Pro Book"/>
              </a:rPr>
              <a:t>.</a:t>
            </a: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290355258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371600" y="317718"/>
            <a:ext cx="88660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Dimension 3: Precision</a:t>
            </a:r>
            <a:endParaRPr sz="4400" b="1" dirty="0">
              <a:solidFill>
                <a:srgbClr val="0E256A"/>
              </a:solidFill>
              <a:latin typeface="Futura LT Pro Book"/>
              <a:cs typeface="Futura LT Pro Book"/>
            </a:endParaRPr>
          </a:p>
        </p:txBody>
      </p:sp>
      <p:sp>
        <p:nvSpPr>
          <p:cNvPr id="9" name="object 4"/>
          <p:cNvSpPr txBox="1"/>
          <p:nvPr/>
        </p:nvSpPr>
        <p:spPr>
          <a:xfrm>
            <a:off x="1371600" y="1768201"/>
            <a:ext cx="7876759" cy="1785104"/>
          </a:xfrm>
          <a:prstGeom prst="rect">
            <a:avLst/>
          </a:prstGeom>
        </p:spPr>
        <p:txBody>
          <a:bodyPr vert="horz" wrap="square" lIns="0" tIns="0" rIns="0" bIns="0" rtlCol="0">
            <a:spAutoFit/>
          </a:bodyPr>
          <a:lstStyle/>
          <a:p>
            <a:pPr marL="12700">
              <a:buClr>
                <a:srgbClr val="243F87"/>
              </a:buClr>
            </a:pPr>
            <a:r>
              <a:rPr lang="en-US" sz="2800" spc="-165" dirty="0" smtClean="0">
                <a:solidFill>
                  <a:prstClr val="black"/>
                </a:solidFill>
                <a:latin typeface="Futura LT Pro Book"/>
                <a:cs typeface="Futura LT Pro Book"/>
              </a:rPr>
              <a:t>Definition:</a:t>
            </a:r>
          </a:p>
          <a:p>
            <a:pPr marL="12700">
              <a:buClr>
                <a:srgbClr val="243F87"/>
              </a:buClr>
            </a:pPr>
            <a:endParaRPr lang="en-US" sz="2800" i="1" spc="-165" dirty="0">
              <a:solidFill>
                <a:prstClr val="black"/>
              </a:solidFill>
              <a:latin typeface="Futura LT Pro Book"/>
              <a:cs typeface="Futura LT Pro Book"/>
            </a:endParaRPr>
          </a:p>
          <a:p>
            <a:pPr marL="927100" lvl="1"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Data have sufficient detail.</a:t>
            </a:r>
          </a:p>
          <a:p>
            <a:pPr marL="12700">
              <a:buClr>
                <a:srgbClr val="243F87"/>
              </a:buClr>
            </a:pPr>
            <a:endParaRPr lang="en-US" sz="3200" spc="-165" dirty="0">
              <a:solidFill>
                <a:prstClr val="black"/>
              </a:solidFill>
              <a:latin typeface="Futura LT Pro Book"/>
              <a:cs typeface="Futura LT Pro Book"/>
            </a:endParaRPr>
          </a:p>
        </p:txBody>
      </p:sp>
    </p:spTree>
    <p:extLst>
      <p:ext uri="{BB962C8B-B14F-4D97-AF65-F5344CB8AC3E}">
        <p14:creationId xmlns:p14="http://schemas.microsoft.com/office/powerpoint/2010/main" val="167259400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250830" y="317718"/>
            <a:ext cx="88660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Example</a:t>
            </a:r>
            <a:endParaRPr sz="4400" b="1" dirty="0">
              <a:solidFill>
                <a:srgbClr val="0E256A"/>
              </a:solidFill>
              <a:latin typeface="Futura LT Pro Book"/>
              <a:cs typeface="Futura LT Pro Book"/>
            </a:endParaRPr>
          </a:p>
        </p:txBody>
      </p:sp>
      <p:sp>
        <p:nvSpPr>
          <p:cNvPr id="9" name="object 4"/>
          <p:cNvSpPr txBox="1"/>
          <p:nvPr/>
        </p:nvSpPr>
        <p:spPr>
          <a:xfrm>
            <a:off x="838200" y="1616086"/>
            <a:ext cx="7876759" cy="5320367"/>
          </a:xfrm>
          <a:prstGeom prst="rect">
            <a:avLst/>
          </a:prstGeom>
        </p:spPr>
        <p:txBody>
          <a:bodyPr vert="horz" wrap="square" lIns="0" tIns="0" rIns="0" bIns="0" rtlCol="0">
            <a:spAutoFit/>
          </a:bodyPr>
          <a:lstStyle/>
          <a:p>
            <a:pPr marL="927100" lvl="1" indent="-457200">
              <a:lnSpc>
                <a:spcPts val="38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 vulnerable child program wants to know what percentage of female and male children enrolled in the program were tested for HIV in the past year</a:t>
            </a:r>
            <a:r>
              <a:rPr lang="en-US" sz="2800" spc="-165" dirty="0" smtClean="0">
                <a:solidFill>
                  <a:prstClr val="black"/>
                </a:solidFill>
                <a:latin typeface="Futura LT Pro Book"/>
                <a:cs typeface="Futura LT Pro Book"/>
              </a:rPr>
              <a:t>.</a:t>
            </a:r>
          </a:p>
          <a:p>
            <a:pPr marL="927100" lvl="1" indent="-457200">
              <a:lnSpc>
                <a:spcPts val="38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To </a:t>
            </a:r>
            <a:r>
              <a:rPr lang="en-US" sz="2800" spc="-165" dirty="0">
                <a:solidFill>
                  <a:prstClr val="black"/>
                </a:solidFill>
                <a:latin typeface="Futura LT Pro Book"/>
                <a:cs typeface="Futura LT Pro Book"/>
              </a:rPr>
              <a:t>answer this question, the program needs data on:</a:t>
            </a:r>
          </a:p>
          <a:p>
            <a:pPr marL="1841500" lvl="3" indent="-457200">
              <a:lnSpc>
                <a:spcPts val="38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Each child’s gender</a:t>
            </a:r>
          </a:p>
          <a:p>
            <a:pPr marL="1841500" lvl="3" indent="-457200">
              <a:lnSpc>
                <a:spcPts val="38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 of counseling and testing visits</a:t>
            </a:r>
          </a:p>
          <a:p>
            <a:pPr marL="1841500" lvl="3" indent="-457200">
              <a:lnSpc>
                <a:spcPts val="38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Dates of these </a:t>
            </a:r>
            <a:r>
              <a:rPr lang="en-US" sz="2800" spc="-165" dirty="0" smtClean="0">
                <a:solidFill>
                  <a:prstClr val="black"/>
                </a:solidFill>
                <a:latin typeface="Futura LT Pro Book"/>
                <a:cs typeface="Futura LT Pro Book"/>
              </a:rPr>
              <a:t>visits</a:t>
            </a:r>
          </a:p>
          <a:p>
            <a:pPr marL="927100" lvl="1" indent="-457200">
              <a:lnSpc>
                <a:spcPts val="38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If </a:t>
            </a:r>
            <a:r>
              <a:rPr lang="en-US" sz="2800" spc="-165" dirty="0">
                <a:solidFill>
                  <a:prstClr val="black"/>
                </a:solidFill>
                <a:latin typeface="Futura LT Pro Book"/>
                <a:cs typeface="Futura LT Pro Book"/>
              </a:rPr>
              <a:t>any of these variables are missing from the data source, the data will lack precision.</a:t>
            </a:r>
          </a:p>
        </p:txBody>
      </p:sp>
    </p:spTree>
    <p:extLst>
      <p:ext uri="{BB962C8B-B14F-4D97-AF65-F5344CB8AC3E}">
        <p14:creationId xmlns:p14="http://schemas.microsoft.com/office/powerpoint/2010/main" val="327321970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368725" y="317718"/>
            <a:ext cx="88660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Dimension 4: Integrity</a:t>
            </a:r>
            <a:endParaRPr sz="4400" b="1" dirty="0">
              <a:solidFill>
                <a:srgbClr val="0E256A"/>
              </a:solidFill>
              <a:latin typeface="Futura LT Pro Book"/>
              <a:cs typeface="Futura LT Pro Book"/>
            </a:endParaRPr>
          </a:p>
        </p:txBody>
      </p:sp>
      <p:sp>
        <p:nvSpPr>
          <p:cNvPr id="9" name="object 4"/>
          <p:cNvSpPr txBox="1"/>
          <p:nvPr/>
        </p:nvSpPr>
        <p:spPr>
          <a:xfrm>
            <a:off x="1371600" y="1768201"/>
            <a:ext cx="7876759" cy="4124206"/>
          </a:xfrm>
          <a:prstGeom prst="rect">
            <a:avLst/>
          </a:prstGeom>
        </p:spPr>
        <p:txBody>
          <a:bodyPr vert="horz" wrap="square" lIns="0" tIns="0" rIns="0" bIns="0" rtlCol="0">
            <a:spAutoFit/>
          </a:bodyPr>
          <a:lstStyle/>
          <a:p>
            <a:pPr marL="12700">
              <a:buClr>
                <a:srgbClr val="243F87"/>
              </a:buClr>
            </a:pPr>
            <a:r>
              <a:rPr lang="en-US" sz="2800" spc="-165" dirty="0" smtClean="0">
                <a:solidFill>
                  <a:prstClr val="black"/>
                </a:solidFill>
                <a:latin typeface="Futura LT Pro Book"/>
                <a:cs typeface="Futura LT Pro Book"/>
              </a:rPr>
              <a:t>Definition:</a:t>
            </a:r>
          </a:p>
          <a:p>
            <a:pPr marL="12700">
              <a:buClr>
                <a:srgbClr val="243F87"/>
              </a:buClr>
            </a:pPr>
            <a:endParaRPr lang="en-US" sz="2800" i="1"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Data are accurate from the time they are collected to the time they are reported</a:t>
            </a:r>
            <a:r>
              <a:rPr lang="en-US" sz="2800" spc="-165" dirty="0" smtClean="0">
                <a:solidFill>
                  <a:prstClr val="black"/>
                </a:solidFill>
                <a:latin typeface="Futura LT Pro Book"/>
                <a:cs typeface="Futura LT Pro Book"/>
              </a:rPr>
              <a:t>.</a:t>
            </a:r>
          </a:p>
          <a:p>
            <a:pPr marL="469900" lvl="1">
              <a:lnSpc>
                <a:spcPts val="3600"/>
              </a:lnSpc>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Data generated by a program are protected from deliberate bias or manipulation for political or personal reasons.</a:t>
            </a:r>
          </a:p>
          <a:p>
            <a:pPr marL="12700">
              <a:buClr>
                <a:srgbClr val="243F87"/>
              </a:buClr>
            </a:pPr>
            <a:endParaRPr lang="en-US" sz="3200" spc="-165" dirty="0">
              <a:solidFill>
                <a:prstClr val="black"/>
              </a:solidFill>
              <a:latin typeface="Futura LT Pro Book"/>
              <a:cs typeface="Futura LT Pro Book"/>
            </a:endParaRPr>
          </a:p>
        </p:txBody>
      </p:sp>
    </p:spTree>
    <p:extLst>
      <p:ext uri="{BB962C8B-B14F-4D97-AF65-F5344CB8AC3E}">
        <p14:creationId xmlns:p14="http://schemas.microsoft.com/office/powerpoint/2010/main" val="25514990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600200" y="317718"/>
            <a:ext cx="88660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Example</a:t>
            </a:r>
            <a:endParaRPr sz="4400" b="1" dirty="0">
              <a:solidFill>
                <a:srgbClr val="0E256A"/>
              </a:solidFill>
              <a:latin typeface="Futura LT Pro Book"/>
              <a:cs typeface="Futura LT Pro Book"/>
            </a:endParaRPr>
          </a:p>
        </p:txBody>
      </p:sp>
      <p:sp>
        <p:nvSpPr>
          <p:cNvPr id="9" name="object 4"/>
          <p:cNvSpPr txBox="1"/>
          <p:nvPr/>
        </p:nvSpPr>
        <p:spPr>
          <a:xfrm>
            <a:off x="1219200" y="1752600"/>
            <a:ext cx="7876759" cy="5333191"/>
          </a:xfrm>
          <a:prstGeom prst="rect">
            <a:avLst/>
          </a:prstGeom>
        </p:spPr>
        <p:txBody>
          <a:bodyPr vert="horz" wrap="square" lIns="0" tIns="0" rIns="0" bIns="0" rtlCol="0">
            <a:spAutoFit/>
          </a:bodyPr>
          <a:lstStyle/>
          <a:p>
            <a:pPr marL="927100" lvl="1" indent="-457200">
              <a:lnSpc>
                <a:spcPts val="42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An interviewer is required to administer questionnaires for 10 children and their households in hard-to-reach areas (poor roads). </a:t>
            </a:r>
            <a:endParaRPr lang="en-US" sz="2800" spc="-165" dirty="0" smtClean="0">
              <a:solidFill>
                <a:prstClr val="black"/>
              </a:solidFill>
              <a:latin typeface="Futura LT Pro Book"/>
              <a:cs typeface="Futura LT Pro Book"/>
            </a:endParaRPr>
          </a:p>
          <a:p>
            <a:pPr marL="927100" lvl="1" indent="-457200">
              <a:lnSpc>
                <a:spcPts val="42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In </a:t>
            </a:r>
            <a:r>
              <a:rPr lang="en-US" sz="2800" spc="-165" dirty="0">
                <a:solidFill>
                  <a:prstClr val="black"/>
                </a:solidFill>
                <a:latin typeface="Futura LT Pro Book"/>
                <a:cs typeface="Futura LT Pro Book"/>
              </a:rPr>
              <a:t>March, she conducts interviews with five out of the 10 hard-to-reach households</a:t>
            </a:r>
            <a:r>
              <a:rPr lang="en-US" sz="2800" spc="-165" dirty="0" smtClean="0">
                <a:solidFill>
                  <a:prstClr val="black"/>
                </a:solidFill>
                <a:latin typeface="Futura LT Pro Book"/>
                <a:cs typeface="Futura LT Pro Book"/>
              </a:rPr>
              <a:t>.</a:t>
            </a:r>
          </a:p>
          <a:p>
            <a:pPr marL="927100" lvl="1" indent="-457200">
              <a:lnSpc>
                <a:spcPts val="42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She </a:t>
            </a:r>
            <a:r>
              <a:rPr lang="en-US" sz="2800" spc="-165" dirty="0">
                <a:solidFill>
                  <a:prstClr val="black"/>
                </a:solidFill>
                <a:latin typeface="Futura LT Pro Book"/>
                <a:cs typeface="Futura LT Pro Book"/>
              </a:rPr>
              <a:t>decides not to visit the remaining five households because she is unwell</a:t>
            </a:r>
            <a:r>
              <a:rPr lang="en-US" sz="2800" spc="-165" dirty="0" smtClean="0">
                <a:solidFill>
                  <a:prstClr val="black"/>
                </a:solidFill>
                <a:latin typeface="Futura LT Pro Book"/>
                <a:cs typeface="Futura LT Pro Book"/>
              </a:rPr>
              <a:t>.</a:t>
            </a:r>
          </a:p>
          <a:p>
            <a:pPr marL="927100" lvl="1" indent="-457200">
              <a:lnSpc>
                <a:spcPts val="42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Despite </a:t>
            </a:r>
            <a:r>
              <a:rPr lang="en-US" sz="2800" spc="-165" dirty="0">
                <a:solidFill>
                  <a:prstClr val="black"/>
                </a:solidFill>
                <a:latin typeface="Futura LT Pro Book"/>
                <a:cs typeface="Futura LT Pro Book"/>
              </a:rPr>
              <a:t>this, she completes the questionnaires for the five households not visited and submits them to her supervisor. </a:t>
            </a:r>
          </a:p>
        </p:txBody>
      </p:sp>
    </p:spTree>
    <p:extLst>
      <p:ext uri="{BB962C8B-B14F-4D97-AF65-F5344CB8AC3E}">
        <p14:creationId xmlns:p14="http://schemas.microsoft.com/office/powerpoint/2010/main" val="428680675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354347" y="317718"/>
            <a:ext cx="88660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Dimension 5: Completeness</a:t>
            </a:r>
            <a:endParaRPr sz="4400" b="1" dirty="0">
              <a:solidFill>
                <a:srgbClr val="0E256A"/>
              </a:solidFill>
              <a:latin typeface="Futura LT Pro Book"/>
              <a:cs typeface="Futura LT Pro Book"/>
            </a:endParaRPr>
          </a:p>
        </p:txBody>
      </p:sp>
      <p:sp>
        <p:nvSpPr>
          <p:cNvPr id="9" name="object 4"/>
          <p:cNvSpPr txBox="1"/>
          <p:nvPr/>
        </p:nvSpPr>
        <p:spPr>
          <a:xfrm>
            <a:off x="1371600" y="1768201"/>
            <a:ext cx="7876759" cy="2600712"/>
          </a:xfrm>
          <a:prstGeom prst="rect">
            <a:avLst/>
          </a:prstGeom>
        </p:spPr>
        <p:txBody>
          <a:bodyPr vert="horz" wrap="square" lIns="0" tIns="0" rIns="0" bIns="0" rtlCol="0">
            <a:spAutoFit/>
          </a:bodyPr>
          <a:lstStyle/>
          <a:p>
            <a:pPr marL="12700">
              <a:buClr>
                <a:srgbClr val="243F87"/>
              </a:buClr>
            </a:pPr>
            <a:r>
              <a:rPr lang="en-US" sz="2800" spc="-165" dirty="0" smtClean="0">
                <a:solidFill>
                  <a:prstClr val="black"/>
                </a:solidFill>
                <a:latin typeface="Futura LT Pro Book"/>
                <a:cs typeface="Futura LT Pro Book"/>
              </a:rPr>
              <a:t>Definition:</a:t>
            </a:r>
          </a:p>
          <a:p>
            <a:pPr marL="12700">
              <a:buClr>
                <a:srgbClr val="243F87"/>
              </a:buClr>
            </a:pPr>
            <a:endParaRPr lang="en-US" sz="2800" i="1" spc="-165" dirty="0">
              <a:solidFill>
                <a:prstClr val="black"/>
              </a:solidFill>
              <a:latin typeface="Futura LT Pro Book"/>
              <a:cs typeface="Futura LT Pro Book"/>
            </a:endParaRPr>
          </a:p>
          <a:p>
            <a:pPr marL="927100" lvl="1"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Households have all been visited and interviewed. </a:t>
            </a:r>
            <a:endParaRPr lang="en-US" sz="2800" spc="-165" dirty="0" smtClean="0">
              <a:solidFill>
                <a:prstClr val="black"/>
              </a:solidFill>
              <a:latin typeface="Futura LT Pro Book"/>
              <a:cs typeface="Futura LT Pro Book"/>
            </a:endParaRPr>
          </a:p>
          <a:p>
            <a:pPr marL="469900" lvl="1">
              <a:lnSpc>
                <a:spcPts val="3000"/>
              </a:lnSpc>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All control sheets–both interviewer and supervisor control sheets–are </a:t>
            </a:r>
            <a:r>
              <a:rPr lang="en-US" sz="2800" spc="-165" dirty="0" smtClean="0">
                <a:solidFill>
                  <a:prstClr val="black"/>
                </a:solidFill>
                <a:latin typeface="Futura LT Pro Book"/>
                <a:cs typeface="Futura LT Pro Book"/>
              </a:rPr>
              <a:t>complete.</a:t>
            </a: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52093209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065362" y="317718"/>
            <a:ext cx="88660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Example</a:t>
            </a:r>
            <a:endParaRPr sz="4400" b="1" dirty="0">
              <a:solidFill>
                <a:srgbClr val="0E256A"/>
              </a:solidFill>
              <a:latin typeface="Futura LT Pro Book"/>
              <a:cs typeface="Futura LT Pro Book"/>
            </a:endParaRPr>
          </a:p>
        </p:txBody>
      </p:sp>
      <p:pic>
        <p:nvPicPr>
          <p:cNvPr id="5"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a:xfrm>
            <a:off x="1066800" y="1752600"/>
            <a:ext cx="8153400" cy="5681431"/>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3546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438" y="-11927"/>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523339" y="228600"/>
            <a:ext cx="8942238"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Module 4: How do we conduct interviews?</a:t>
            </a:r>
            <a:endParaRPr sz="4400" b="1" dirty="0">
              <a:solidFill>
                <a:srgbClr val="0E256A"/>
              </a:solidFill>
              <a:latin typeface="Futura LT Pro Book"/>
              <a:cs typeface="Futura LT Pro Book"/>
            </a:endParaRPr>
          </a:p>
        </p:txBody>
      </p:sp>
      <p:sp>
        <p:nvSpPr>
          <p:cNvPr id="9" name="object 4"/>
          <p:cNvSpPr txBox="1"/>
          <p:nvPr/>
        </p:nvSpPr>
        <p:spPr>
          <a:xfrm>
            <a:off x="1523339" y="2262810"/>
            <a:ext cx="7876759" cy="1292662"/>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4a: Questionnaire module for a child age </a:t>
            </a:r>
            <a:r>
              <a:rPr lang="en-US" sz="2800" spc="-165" dirty="0" smtClean="0">
                <a:solidFill>
                  <a:prstClr val="black"/>
                </a:solidFill>
                <a:latin typeface="Futura LT Pro Book"/>
                <a:cs typeface="Futura LT Pro Book"/>
              </a:rPr>
              <a:t>0–4 years</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4b: Administering the questionnaire </a:t>
            </a:r>
          </a:p>
        </p:txBody>
      </p:sp>
    </p:spTree>
    <p:extLst>
      <p:ext uri="{BB962C8B-B14F-4D97-AF65-F5344CB8AC3E}">
        <p14:creationId xmlns:p14="http://schemas.microsoft.com/office/powerpoint/2010/main" val="3715108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371600" y="317718"/>
            <a:ext cx="88660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Dimension 6: Timeliness</a:t>
            </a:r>
            <a:endParaRPr sz="4400" b="1" dirty="0">
              <a:solidFill>
                <a:srgbClr val="0E256A"/>
              </a:solidFill>
              <a:latin typeface="Futura LT Pro Book"/>
              <a:cs typeface="Futura LT Pro Book"/>
            </a:endParaRPr>
          </a:p>
        </p:txBody>
      </p:sp>
      <p:sp>
        <p:nvSpPr>
          <p:cNvPr id="9" name="object 4"/>
          <p:cNvSpPr txBox="1"/>
          <p:nvPr/>
        </p:nvSpPr>
        <p:spPr>
          <a:xfrm>
            <a:off x="1371600" y="1600200"/>
            <a:ext cx="7876759" cy="5755422"/>
          </a:xfrm>
          <a:prstGeom prst="rect">
            <a:avLst/>
          </a:prstGeom>
        </p:spPr>
        <p:txBody>
          <a:bodyPr vert="horz" wrap="square" lIns="0" tIns="0" rIns="0" bIns="0" rtlCol="0">
            <a:spAutoFit/>
          </a:bodyPr>
          <a:lstStyle/>
          <a:p>
            <a:pPr marL="12700">
              <a:buClr>
                <a:srgbClr val="243F87"/>
              </a:buClr>
            </a:pPr>
            <a:r>
              <a:rPr lang="en-US" sz="2800" spc="-165" dirty="0" smtClean="0">
                <a:solidFill>
                  <a:prstClr val="black"/>
                </a:solidFill>
                <a:latin typeface="Futura LT Pro Book"/>
                <a:cs typeface="Futura LT Pro Book"/>
              </a:rPr>
              <a:t>Definition:</a:t>
            </a:r>
          </a:p>
          <a:p>
            <a:pPr marL="12700">
              <a:buClr>
                <a:srgbClr val="243F87"/>
              </a:buClr>
            </a:pPr>
            <a:endParaRPr lang="en-US" sz="1600" i="1"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Data are sufficiently current and frequent to inform management decision making</a:t>
            </a:r>
            <a:r>
              <a:rPr lang="en-US" sz="2800" spc="-165" dirty="0" smtClean="0">
                <a:solidFill>
                  <a:prstClr val="black"/>
                </a:solidFill>
                <a:latin typeface="Futura LT Pro Book"/>
                <a:cs typeface="Futura LT Pro Book"/>
              </a:rPr>
              <a:t>.</a:t>
            </a:r>
          </a:p>
          <a:p>
            <a:pPr marL="927100" lvl="1" indent="-457200">
              <a:lnSpc>
                <a:spcPts val="3600"/>
              </a:lnSpc>
              <a:buClr>
                <a:srgbClr val="243F87"/>
              </a:buClr>
              <a:buFont typeface="Arial" panose="020B0604020202020204" pitchFamily="34" charset="0"/>
              <a:buChar cha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Data </a:t>
            </a:r>
            <a:r>
              <a:rPr lang="en-US" sz="2800" spc="-165" dirty="0">
                <a:solidFill>
                  <a:prstClr val="black"/>
                </a:solidFill>
                <a:latin typeface="Futura LT Pro Book"/>
                <a:cs typeface="Futura LT Pro Book"/>
              </a:rPr>
              <a:t>are received by the established deadline so that the program can:</a:t>
            </a:r>
          </a:p>
          <a:p>
            <a:pPr marL="1841500" lvl="3"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Identify potential implementation issues early</a:t>
            </a:r>
          </a:p>
          <a:p>
            <a:pPr marL="1841500" lvl="3"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Request assistance where needed</a:t>
            </a:r>
          </a:p>
          <a:p>
            <a:pPr marL="1841500" lvl="3"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Communicate status of results to stakeholders </a:t>
            </a:r>
          </a:p>
          <a:p>
            <a:pPr marL="1841500" lvl="3"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Facilitate replenishment of funds</a:t>
            </a:r>
          </a:p>
        </p:txBody>
      </p:sp>
    </p:spTree>
    <p:extLst>
      <p:ext uri="{BB962C8B-B14F-4D97-AF65-F5344CB8AC3E}">
        <p14:creationId xmlns:p14="http://schemas.microsoft.com/office/powerpoint/2010/main" val="267907049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600200" y="286940"/>
            <a:ext cx="8866038" cy="738664"/>
          </a:xfrm>
          <a:prstGeom prst="rect">
            <a:avLst/>
          </a:prstGeom>
        </p:spPr>
        <p:txBody>
          <a:bodyPr vert="horz" wrap="square" lIns="0" tIns="0" rIns="0" bIns="0" rtlCol="0">
            <a:spAutoFit/>
          </a:bodyPr>
          <a:lstStyle/>
          <a:p>
            <a:pPr marL="12700"/>
            <a:r>
              <a:rPr lang="en-US" sz="4800" b="1" spc="-240" dirty="0" smtClean="0">
                <a:solidFill>
                  <a:srgbClr val="0E256A"/>
                </a:solidFill>
                <a:latin typeface="Futura LT Pro Book"/>
                <a:cs typeface="Futura LT Pro Book"/>
              </a:rPr>
              <a:t>Example</a:t>
            </a:r>
            <a:endParaRPr sz="4800" b="1" dirty="0">
              <a:solidFill>
                <a:srgbClr val="0E256A"/>
              </a:solidFill>
              <a:latin typeface="Futura LT Pro Book"/>
              <a:cs typeface="Futura LT Pro Book"/>
            </a:endParaRPr>
          </a:p>
        </p:txBody>
      </p:sp>
      <p:sp>
        <p:nvSpPr>
          <p:cNvPr id="9" name="object 4"/>
          <p:cNvSpPr txBox="1"/>
          <p:nvPr/>
        </p:nvSpPr>
        <p:spPr>
          <a:xfrm>
            <a:off x="1219200" y="1752600"/>
            <a:ext cx="7876759" cy="5506316"/>
          </a:xfrm>
          <a:prstGeom prst="rect">
            <a:avLst/>
          </a:prstGeom>
        </p:spPr>
        <p:txBody>
          <a:bodyPr vert="horz" wrap="square" lIns="0" tIns="0" rIns="0" bIns="0" rtlCol="0">
            <a:spAutoFit/>
          </a:bodyPr>
          <a:lstStyle/>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 supervisor tabulates how many interviews were completed during the first week of the month</a:t>
            </a:r>
            <a:r>
              <a:rPr lang="en-US" sz="2800" spc="-165" dirty="0" smtClean="0">
                <a:solidFill>
                  <a:prstClr val="black"/>
                </a:solidFill>
                <a:latin typeface="Futura LT Pro Book"/>
                <a:cs typeface="Futura LT Pro Book"/>
              </a:rPr>
              <a:t>.</a:t>
            </a:r>
          </a:p>
          <a:p>
            <a:pPr marL="469900" lvl="1">
              <a:lnSpc>
                <a:spcPts val="3600"/>
              </a:lnSpc>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Data on how many interviews were completed are reported at the end of the month</a:t>
            </a:r>
            <a:r>
              <a:rPr lang="en-US" sz="2800" spc="-165" dirty="0" smtClean="0">
                <a:solidFill>
                  <a:prstClr val="black"/>
                </a:solidFill>
                <a:latin typeface="Futura LT Pro Book"/>
                <a:cs typeface="Futura LT Pro Book"/>
              </a:rPr>
              <a:t>.</a:t>
            </a:r>
          </a:p>
          <a:p>
            <a:pPr marL="469900" lvl="1">
              <a:lnSpc>
                <a:spcPts val="3600"/>
              </a:lnSpc>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 count of how many surveys were completed will be underestimated</a:t>
            </a:r>
            <a:r>
              <a:rPr lang="en-US" sz="2800" spc="-165" dirty="0" smtClean="0">
                <a:solidFill>
                  <a:prstClr val="black"/>
                </a:solidFill>
                <a:latin typeface="Futura LT Pro Book"/>
                <a:cs typeface="Futura LT Pro Book"/>
              </a:rPr>
              <a:t>.</a:t>
            </a:r>
          </a:p>
          <a:p>
            <a:pPr marL="469900" lvl="1">
              <a:lnSpc>
                <a:spcPts val="3600"/>
              </a:lnSpc>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Solution: The supervisor should update the interview counts weekly, or as soon as interviews are completed.</a:t>
            </a:r>
          </a:p>
        </p:txBody>
      </p:sp>
    </p:spTree>
    <p:extLst>
      <p:ext uri="{BB962C8B-B14F-4D97-AF65-F5344CB8AC3E}">
        <p14:creationId xmlns:p14="http://schemas.microsoft.com/office/powerpoint/2010/main" val="374272228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371600" y="317718"/>
            <a:ext cx="88660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Data quality issues (a)</a:t>
            </a:r>
            <a:endParaRPr sz="4400" b="1" dirty="0">
              <a:solidFill>
                <a:srgbClr val="0E256A"/>
              </a:solidFill>
              <a:latin typeface="Futura LT Pro Book"/>
              <a:cs typeface="Futura LT Pro Book"/>
            </a:endParaRPr>
          </a:p>
        </p:txBody>
      </p:sp>
      <p:sp>
        <p:nvSpPr>
          <p:cNvPr id="9" name="object 4"/>
          <p:cNvSpPr txBox="1"/>
          <p:nvPr/>
        </p:nvSpPr>
        <p:spPr>
          <a:xfrm>
            <a:off x="1371600" y="1768201"/>
            <a:ext cx="7876759" cy="4093428"/>
          </a:xfrm>
          <a:prstGeom prst="rect">
            <a:avLst/>
          </a:prstGeom>
        </p:spPr>
        <p:txBody>
          <a:bodyPr vert="horz" wrap="square" lIns="0" tIns="0" rIns="0" bIns="0" rtlCol="0">
            <a:spAutoFit/>
          </a:bodyPr>
          <a:lstStyle/>
          <a:p>
            <a:pPr marL="12700">
              <a:buClr>
                <a:srgbClr val="243F87"/>
              </a:buClr>
            </a:pPr>
            <a:r>
              <a:rPr lang="en-US" sz="2800" spc="-165" dirty="0" smtClean="0">
                <a:solidFill>
                  <a:prstClr val="black"/>
                </a:solidFill>
                <a:latin typeface="Futura LT Pro Book"/>
                <a:cs typeface="Futura LT Pro Book"/>
              </a:rPr>
              <a:t>Data collection:</a:t>
            </a:r>
          </a:p>
          <a:p>
            <a:pPr marL="12700">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Questionnaires are not completed correctly or completely (wrong data; missing data</a:t>
            </a:r>
            <a:r>
              <a:rPr lang="en-US" sz="2800" spc="-165" dirty="0" smtClean="0">
                <a:solidFill>
                  <a:prstClr val="black"/>
                </a:solidFill>
                <a:latin typeface="Futura LT Pro Book"/>
                <a:cs typeface="Futura LT Pro Book"/>
              </a:rPr>
              <a:t>) </a:t>
            </a:r>
          </a:p>
          <a:p>
            <a:pPr marL="469900" lvl="1">
              <a:lnSpc>
                <a:spcPts val="3600"/>
              </a:lnSpc>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Questionnaires are not available (missing records</a:t>
            </a:r>
            <a:r>
              <a:rPr lang="en-US" sz="2800" spc="-165" dirty="0" smtClean="0">
                <a:solidFill>
                  <a:prstClr val="black"/>
                </a:solidFill>
                <a:latin typeface="Futura LT Pro Book"/>
                <a:cs typeface="Futura LT Pro Book"/>
              </a:rPr>
              <a:t>)</a:t>
            </a:r>
          </a:p>
          <a:p>
            <a:pPr marL="469900" lvl="1">
              <a:lnSpc>
                <a:spcPts val="3600"/>
              </a:lnSpc>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Wrong versions of questionnaires are used (old vs. new</a:t>
            </a:r>
            <a:r>
              <a:rPr lang="en-US" sz="2800" spc="-165" dirty="0" smtClean="0">
                <a:solidFill>
                  <a:prstClr val="black"/>
                </a:solidFill>
                <a:latin typeface="Futura LT Pro Book"/>
                <a:cs typeface="Futura LT Pro Book"/>
              </a:rPr>
              <a:t>)</a:t>
            </a: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316452233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371600" y="317718"/>
            <a:ext cx="88660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Data quality issues (b)</a:t>
            </a:r>
            <a:endParaRPr sz="4400" b="1" dirty="0">
              <a:solidFill>
                <a:srgbClr val="0E256A"/>
              </a:solidFill>
              <a:latin typeface="Futura LT Pro Book"/>
              <a:cs typeface="Futura LT Pro Book"/>
            </a:endParaRPr>
          </a:p>
        </p:txBody>
      </p:sp>
      <p:sp>
        <p:nvSpPr>
          <p:cNvPr id="9" name="object 4"/>
          <p:cNvSpPr txBox="1"/>
          <p:nvPr/>
        </p:nvSpPr>
        <p:spPr>
          <a:xfrm>
            <a:off x="1371600" y="1768201"/>
            <a:ext cx="7876759" cy="4093428"/>
          </a:xfrm>
          <a:prstGeom prst="rect">
            <a:avLst/>
          </a:prstGeom>
        </p:spPr>
        <p:txBody>
          <a:bodyPr vert="horz" wrap="square" lIns="0" tIns="0" rIns="0" bIns="0" rtlCol="0">
            <a:spAutoFit/>
          </a:bodyPr>
          <a:lstStyle/>
          <a:p>
            <a:pPr marL="12700">
              <a:buClr>
                <a:srgbClr val="243F87"/>
              </a:buClr>
            </a:pPr>
            <a:r>
              <a:rPr lang="en-US" sz="2800" spc="-165" dirty="0" smtClean="0">
                <a:solidFill>
                  <a:prstClr val="black"/>
                </a:solidFill>
                <a:latin typeface="Futura LT Pro Book"/>
                <a:cs typeface="Futura LT Pro Book"/>
              </a:rPr>
              <a:t>Data management:</a:t>
            </a:r>
          </a:p>
          <a:p>
            <a:pPr marL="12700">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Transcription error (transfer from paper to electronic system</a:t>
            </a:r>
            <a:r>
              <a:rPr lang="en-US" sz="2800" spc="-165" dirty="0" smtClean="0">
                <a:solidFill>
                  <a:prstClr val="black"/>
                </a:solidFill>
                <a:latin typeface="Futura LT Pro Book"/>
                <a:cs typeface="Futura LT Pro Book"/>
              </a:rPr>
              <a:t>)</a:t>
            </a:r>
          </a:p>
          <a:p>
            <a:pPr marL="469900" lvl="1">
              <a:lnSpc>
                <a:spcPts val="3600"/>
              </a:lnSpc>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Data entry errors (9 is entered as 0</a:t>
            </a:r>
            <a:r>
              <a:rPr lang="en-US" sz="2800" spc="-165" dirty="0" smtClean="0">
                <a:solidFill>
                  <a:prstClr val="black"/>
                </a:solidFill>
                <a:latin typeface="Futura LT Pro Book"/>
                <a:cs typeface="Futura LT Pro Book"/>
              </a:rPr>
              <a:t>)</a:t>
            </a:r>
          </a:p>
          <a:p>
            <a:pPr marL="469900" lvl="1">
              <a:lnSpc>
                <a:spcPts val="3600"/>
              </a:lnSpc>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Poor storage and filing of surveys (retrieval of surveys is difficult)</a:t>
            </a:r>
          </a:p>
        </p:txBody>
      </p:sp>
    </p:spTree>
    <p:extLst>
      <p:ext uri="{BB962C8B-B14F-4D97-AF65-F5344CB8AC3E}">
        <p14:creationId xmlns:p14="http://schemas.microsoft.com/office/powerpoint/2010/main" val="39281153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371600" y="317718"/>
            <a:ext cx="88660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Wrap-up</a:t>
            </a:r>
            <a:endParaRPr sz="4400" b="1" dirty="0">
              <a:solidFill>
                <a:srgbClr val="0E256A"/>
              </a:solidFill>
              <a:latin typeface="Futura LT Pro Book"/>
              <a:cs typeface="Futura LT Pro Book"/>
            </a:endParaRPr>
          </a:p>
        </p:txBody>
      </p:sp>
      <p:sp>
        <p:nvSpPr>
          <p:cNvPr id="9" name="object 4"/>
          <p:cNvSpPr txBox="1"/>
          <p:nvPr/>
        </p:nvSpPr>
        <p:spPr>
          <a:xfrm>
            <a:off x="1371600" y="1768201"/>
            <a:ext cx="7876759" cy="1292662"/>
          </a:xfrm>
          <a:prstGeom prst="rect">
            <a:avLst/>
          </a:prstGeom>
        </p:spPr>
        <p:txBody>
          <a:bodyPr vert="horz" wrap="square" lIns="0" tIns="0" rIns="0" bIns="0" rtlCol="0">
            <a:spAutoFit/>
          </a:bodyPr>
          <a:lstStyle/>
          <a:p>
            <a:pPr marL="12700">
              <a:buClr>
                <a:srgbClr val="243F87"/>
              </a:buClr>
            </a:pPr>
            <a:r>
              <a:rPr lang="en-US" sz="2800" spc="-165" dirty="0">
                <a:solidFill>
                  <a:prstClr val="black"/>
                </a:solidFill>
                <a:latin typeface="Futura LT Pro Book"/>
                <a:cs typeface="Futura LT Pro Book"/>
              </a:rPr>
              <a:t>Describe the consent process you will use </a:t>
            </a:r>
            <a:r>
              <a:rPr lang="en-US" sz="2800" spc="-165" dirty="0" smtClean="0">
                <a:solidFill>
                  <a:prstClr val="black"/>
                </a:solidFill>
                <a:latin typeface="Futura LT Pro Book"/>
                <a:cs typeface="Futura LT Pro Book"/>
              </a:rPr>
              <a:t>for:</a:t>
            </a:r>
          </a:p>
          <a:p>
            <a:pPr marL="12700">
              <a:buClr>
                <a:srgbClr val="243F87"/>
              </a:buClr>
            </a:pPr>
            <a:endParaRPr lang="en-US" sz="2800" spc="-165" dirty="0">
              <a:solidFill>
                <a:prstClr val="black"/>
              </a:solidFill>
              <a:latin typeface="Futura LT Pro Book"/>
              <a:cs typeface="Futura LT Pro Book"/>
            </a:endParaRPr>
          </a:p>
          <a:p>
            <a:pPr marL="927100" lvl="1"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A caregiver </a:t>
            </a:r>
          </a:p>
        </p:txBody>
      </p:sp>
    </p:spTree>
    <p:extLst>
      <p:ext uri="{BB962C8B-B14F-4D97-AF65-F5344CB8AC3E}">
        <p14:creationId xmlns:p14="http://schemas.microsoft.com/office/powerpoint/2010/main" val="219542762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371600" y="317718"/>
            <a:ext cx="88660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Day 2 evaluation</a:t>
            </a:r>
            <a:endParaRPr sz="4400" b="1" dirty="0">
              <a:solidFill>
                <a:srgbClr val="0E256A"/>
              </a:solidFill>
              <a:latin typeface="Futura LT Pro Book"/>
              <a:cs typeface="Futura LT Pro Book"/>
            </a:endParaRPr>
          </a:p>
        </p:txBody>
      </p:sp>
      <p:sp>
        <p:nvSpPr>
          <p:cNvPr id="9" name="object 4"/>
          <p:cNvSpPr txBox="1"/>
          <p:nvPr/>
        </p:nvSpPr>
        <p:spPr>
          <a:xfrm>
            <a:off x="1371600" y="1768201"/>
            <a:ext cx="7876759" cy="1292662"/>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What did you like best about the training today</a:t>
            </a:r>
            <a:r>
              <a:rPr lang="en-US" sz="2800" spc="-165" dirty="0" smtClean="0">
                <a:solidFill>
                  <a:prstClr val="black"/>
                </a:solidFill>
                <a:latin typeface="Futura LT Pro Book"/>
                <a:cs typeface="Futura LT Pro Book"/>
              </a:rPr>
              <a:t>?</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What could we do to make the training better?</a:t>
            </a:r>
          </a:p>
        </p:txBody>
      </p:sp>
    </p:spTree>
    <p:extLst>
      <p:ext uri="{BB962C8B-B14F-4D97-AF65-F5344CB8AC3E}">
        <p14:creationId xmlns:p14="http://schemas.microsoft.com/office/powerpoint/2010/main" val="276096810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p>
        </p:txBody>
      </p:sp>
      <p:sp>
        <p:nvSpPr>
          <p:cNvPr id="4" name="object 4"/>
          <p:cNvSpPr/>
          <p:nvPr/>
        </p:nvSpPr>
        <p:spPr>
          <a:xfrm>
            <a:off x="761" y="1311630"/>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a:solidFill>
                <a:srgbClr val="243F87"/>
              </a:solidFill>
            </a:endParaRPr>
          </a:p>
        </p:txBody>
      </p:sp>
      <p:sp>
        <p:nvSpPr>
          <p:cNvPr id="7" name="object 7"/>
          <p:cNvSpPr txBox="1"/>
          <p:nvPr/>
        </p:nvSpPr>
        <p:spPr>
          <a:xfrm>
            <a:off x="1039962" y="1397616"/>
            <a:ext cx="7480300" cy="762260"/>
          </a:xfrm>
          <a:prstGeom prst="rect">
            <a:avLst/>
          </a:prstGeom>
        </p:spPr>
        <p:txBody>
          <a:bodyPr vert="horz" wrap="square" lIns="0" tIns="0" rIns="0" bIns="0" rtlCol="0">
            <a:spAutoFit/>
          </a:bodyPr>
          <a:lstStyle/>
          <a:p>
            <a:pPr marL="12700">
              <a:lnSpc>
                <a:spcPts val="6495"/>
              </a:lnSpc>
            </a:pPr>
            <a:endParaRPr sz="4400" dirty="0">
              <a:latin typeface="Futura LT Pro Book" panose="020B0502020204020303" pitchFamily="34" charset="0"/>
              <a:cs typeface="Gill Sans MT"/>
            </a:endParaRPr>
          </a:p>
        </p:txBody>
      </p:sp>
      <p:grpSp>
        <p:nvGrpSpPr>
          <p:cNvPr id="11" name="Group 10"/>
          <p:cNvGrpSpPr/>
          <p:nvPr/>
        </p:nvGrpSpPr>
        <p:grpSpPr>
          <a:xfrm>
            <a:off x="5334000" y="6809099"/>
            <a:ext cx="4266629" cy="718310"/>
            <a:chOff x="2362771" y="6712101"/>
            <a:chExt cx="5056591" cy="851304"/>
          </a:xfrm>
        </p:grpSpPr>
        <p:sp>
          <p:nvSpPr>
            <p:cNvPr id="3" name="object 3"/>
            <p:cNvSpPr/>
            <p:nvPr/>
          </p:nvSpPr>
          <p:spPr>
            <a:xfrm>
              <a:off x="6534012" y="6712101"/>
              <a:ext cx="885350" cy="851304"/>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728730" y="6807834"/>
              <a:ext cx="1059992" cy="661828"/>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2362771" y="6855256"/>
              <a:ext cx="1893912" cy="636778"/>
            </a:xfrm>
            <a:prstGeom prst="rect">
              <a:avLst/>
            </a:prstGeom>
            <a:blipFill>
              <a:blip r:embed="rId5" cstate="print"/>
              <a:stretch>
                <a:fillRect/>
              </a:stretch>
            </a:blipFill>
          </p:spPr>
          <p:txBody>
            <a:bodyPr wrap="square" lIns="0" tIns="0" rIns="0" bIns="0" rtlCol="0"/>
            <a:lstStyle/>
            <a:p>
              <a:endParaRPr/>
            </a:p>
          </p:txBody>
        </p:sp>
      </p:grpSp>
      <p:sp>
        <p:nvSpPr>
          <p:cNvPr id="10" name="TextBox 9"/>
          <p:cNvSpPr txBox="1"/>
          <p:nvPr/>
        </p:nvSpPr>
        <p:spPr>
          <a:xfrm>
            <a:off x="838200" y="1981200"/>
            <a:ext cx="8305800" cy="3693319"/>
          </a:xfrm>
          <a:prstGeom prst="rect">
            <a:avLst/>
          </a:prstGeom>
          <a:noFill/>
        </p:spPr>
        <p:txBody>
          <a:bodyPr wrap="square" rtlCol="0">
            <a:spAutoFit/>
          </a:bodyPr>
          <a:lstStyle/>
          <a:p>
            <a:r>
              <a:rPr lang="en-US" sz="2200" spc="-20" dirty="0">
                <a:solidFill>
                  <a:srgbClr val="FFFFFF"/>
                </a:solidFill>
                <a:latin typeface="Futura LT Pro Book"/>
                <a:cs typeface="Futura LT Pro Book"/>
              </a:rPr>
              <a:t>This presentation was produced with the support of </a:t>
            </a:r>
            <a:r>
              <a:rPr lang="en-US" sz="2200" spc="-15" dirty="0">
                <a:solidFill>
                  <a:srgbClr val="FFFFFF"/>
                </a:solidFill>
                <a:latin typeface="Futura LT Pro Book"/>
                <a:cs typeface="Futura LT Pro Book"/>
              </a:rPr>
              <a:t>the</a:t>
            </a:r>
            <a:r>
              <a:rPr lang="en-US" sz="2200" spc="-30" dirty="0">
                <a:solidFill>
                  <a:srgbClr val="FFFFFF"/>
                </a:solidFill>
                <a:latin typeface="Futura LT Pro Book"/>
                <a:cs typeface="Futura LT Pro Book"/>
              </a:rPr>
              <a:t> </a:t>
            </a:r>
            <a:r>
              <a:rPr lang="en-US" sz="2200" spc="-80" dirty="0">
                <a:solidFill>
                  <a:srgbClr val="FFFFFF"/>
                </a:solidFill>
                <a:latin typeface="Futura LT Pro Book"/>
                <a:cs typeface="Futura LT Pro Book"/>
              </a:rPr>
              <a:t>U</a:t>
            </a:r>
            <a:r>
              <a:rPr lang="en-US" sz="2200" spc="-10" dirty="0">
                <a:solidFill>
                  <a:srgbClr val="FFFFFF"/>
                </a:solidFill>
                <a:latin typeface="Futura LT Pro Book"/>
                <a:cs typeface="Futura LT Pro Book"/>
              </a:rPr>
              <a:t>.S.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Agency</a:t>
            </a:r>
            <a:r>
              <a:rPr lang="en-US" sz="2200" spc="-10" dirty="0">
                <a:solidFill>
                  <a:srgbClr val="FFFFFF"/>
                </a:solidFill>
                <a:latin typeface="Futura LT Pro Book"/>
                <a:cs typeface="Futura LT Pro Book"/>
              </a:rPr>
              <a:t> for</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national</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Development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(USAID) under</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ms </a:t>
            </a:r>
            <a:r>
              <a:rPr lang="en-US" sz="2200" spc="-10" dirty="0">
                <a:solidFill>
                  <a:srgbClr val="FFFFFF"/>
                </a:solidFill>
                <a:latin typeface="Futura LT Pro Book"/>
                <a:cs typeface="Futura LT Pro Book"/>
              </a:rPr>
              <a:t>of MEASURE Evaluation </a:t>
            </a:r>
            <a:r>
              <a:rPr lang="en-US" sz="2200" spc="-50" dirty="0">
                <a:solidFill>
                  <a:srgbClr val="FFFFFF"/>
                </a:solidFill>
                <a:latin typeface="Futura LT Pro Book"/>
                <a:cs typeface="Futura LT Pro Book"/>
              </a:rPr>
              <a:t>c</a:t>
            </a:r>
            <a:r>
              <a:rPr lang="en-US" sz="2200" spc="-15" dirty="0">
                <a:solidFill>
                  <a:srgbClr val="FFFFFF"/>
                </a:solidFill>
                <a:latin typeface="Futura LT Pro Book"/>
                <a:cs typeface="Futura LT Pro Book"/>
              </a:rPr>
              <a:t>oope</a:t>
            </a:r>
            <a:r>
              <a:rPr lang="en-US" sz="2200" spc="-40" dirty="0">
                <a:solidFill>
                  <a:srgbClr val="FFFFFF"/>
                </a:solidFill>
                <a:latin typeface="Futura LT Pro Book"/>
                <a:cs typeface="Futura LT Pro Book"/>
              </a:rPr>
              <a:t>r</a:t>
            </a:r>
            <a:r>
              <a:rPr lang="en-US" sz="2200" spc="-10" dirty="0">
                <a:solidFill>
                  <a:srgbClr val="FFFFFF"/>
                </a:solidFill>
                <a:latin typeface="Futura LT Pro Book"/>
                <a:cs typeface="Futura LT Pro Book"/>
              </a:rPr>
              <a:t>ative</a:t>
            </a:r>
            <a:r>
              <a:rPr lang="en-US" sz="2200" spc="-5" dirty="0">
                <a:solidFill>
                  <a:srgbClr val="FFFFFF"/>
                </a:solidFill>
                <a:latin typeface="Futura LT Pro Book"/>
                <a:cs typeface="Futura LT Pro Book"/>
              </a:rPr>
              <a:t> </a:t>
            </a:r>
            <a:r>
              <a:rPr lang="en-US" sz="2200" spc="-20" dirty="0">
                <a:solidFill>
                  <a:srgbClr val="FFFFFF"/>
                </a:solidFill>
                <a:latin typeface="Futura LT Pro Book"/>
                <a:cs typeface="Futura LT Pro Book"/>
              </a:rPr>
              <a:t>ag</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eement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AID-</a:t>
            </a:r>
            <a:r>
              <a:rPr lang="en-US" sz="2200" spc="-55" dirty="0">
                <a:solidFill>
                  <a:srgbClr val="FFFFFF"/>
                </a:solidFill>
                <a:latin typeface="Futura LT Pro Book"/>
                <a:cs typeface="Futura LT Pro Book"/>
              </a:rPr>
              <a:t>O</a:t>
            </a:r>
            <a:r>
              <a:rPr lang="en-US" sz="2200" spc="-15" dirty="0">
                <a:solidFill>
                  <a:srgbClr val="FFFFFF"/>
                </a:solidFill>
                <a:latin typeface="Futura LT Pro Book"/>
                <a:cs typeface="Futura LT Pro Book"/>
              </a:rPr>
              <a:t>AA-</a:t>
            </a:r>
            <a:r>
              <a:rPr lang="en-US" sz="2200" spc="-100" dirty="0">
                <a:solidFill>
                  <a:srgbClr val="FFFFFF"/>
                </a:solidFill>
                <a:latin typeface="Futura LT Pro Book"/>
                <a:cs typeface="Futura LT Pro Book"/>
              </a:rPr>
              <a:t>L</a:t>
            </a:r>
            <a:r>
              <a:rPr lang="en-US" sz="2200" spc="-15" dirty="0">
                <a:solidFill>
                  <a:srgbClr val="FFFFFF"/>
                </a:solidFill>
                <a:latin typeface="Futura LT Pro Book"/>
                <a:cs typeface="Futura LT Pro Book"/>
              </a:rPr>
              <a:t>-14-00004</a:t>
            </a:r>
            <a:r>
              <a:rPr lang="en-US" sz="2200" spc="-5" dirty="0">
                <a:solidFill>
                  <a:srgbClr val="FFFFFF"/>
                </a:solidFill>
                <a:latin typeface="Futura LT Pro Book"/>
                <a:cs typeface="Futura LT Pro Book"/>
              </a:rPr>
              <a:t>. MEASURE Evaluation is </a:t>
            </a:r>
            <a:r>
              <a:rPr lang="en-US" sz="2200" spc="-15" dirty="0">
                <a:solidFill>
                  <a:srgbClr val="FFFFFF"/>
                </a:solidFill>
                <a:latin typeface="Futura LT Pro Book"/>
                <a:cs typeface="Futura LT Pro Book"/>
              </a:rPr>
              <a:t>implemented</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by</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a:t>
            </a:r>
            <a:r>
              <a:rPr lang="en-US" sz="2200" spc="-60" dirty="0">
                <a:solidFill>
                  <a:srgbClr val="FFFFFF"/>
                </a:solidFill>
                <a:latin typeface="Futura LT Pro Book"/>
                <a:cs typeface="Futura LT Pro Book"/>
              </a:rPr>
              <a:t> </a:t>
            </a:r>
            <a:r>
              <a:rPr lang="en-US" sz="2200" spc="-20" dirty="0">
                <a:solidFill>
                  <a:srgbClr val="FFFFFF"/>
                </a:solidFill>
                <a:latin typeface="Futura LT Pro Book"/>
                <a:cs typeface="Futura LT Pro Book"/>
              </a:rPr>
              <a:t>Ca</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olina</a:t>
            </a:r>
            <a:r>
              <a:rPr lang="en-US" sz="2200" spc="-5" dirty="0">
                <a:solidFill>
                  <a:srgbClr val="FFFFFF"/>
                </a:solidFill>
                <a:latin typeface="Futura LT Pro Book"/>
                <a:cs typeface="Futura LT Pro Book"/>
              </a:rPr>
              <a:t> </a:t>
            </a:r>
            <a:r>
              <a:rPr lang="en-US" sz="2200" spc="-120" dirty="0">
                <a:solidFill>
                  <a:srgbClr val="FFFFFF"/>
                </a:solidFill>
                <a:latin typeface="Futura LT Pro Book"/>
                <a:cs typeface="Futura LT Pro Book"/>
              </a:rPr>
              <a:t>P</a:t>
            </a:r>
            <a:r>
              <a:rPr lang="en-US" sz="2200" spc="-15" dirty="0">
                <a:solidFill>
                  <a:srgbClr val="FFFFFF"/>
                </a:solidFill>
                <a:latin typeface="Futura LT Pro Book"/>
                <a:cs typeface="Futura LT Pro Book"/>
              </a:rPr>
              <a:t>opulation</a:t>
            </a:r>
            <a:r>
              <a:rPr lang="en-US" sz="2200" spc="-60" dirty="0">
                <a:solidFill>
                  <a:srgbClr val="FFFFFF"/>
                </a:solidFill>
                <a:latin typeface="Futura LT Pro Book"/>
                <a:cs typeface="Futura LT Pro Book"/>
              </a:rPr>
              <a:t> </a:t>
            </a:r>
            <a:r>
              <a:rPr lang="en-US" sz="2200" spc="-50" dirty="0">
                <a:solidFill>
                  <a:srgbClr val="FFFFFF"/>
                </a:solidFill>
                <a:latin typeface="Futura LT Pro Book"/>
                <a:cs typeface="Futura LT Pro Book"/>
              </a:rPr>
              <a:t>C</a:t>
            </a:r>
            <a:r>
              <a:rPr lang="en-US" sz="2200" spc="-15" dirty="0">
                <a:solidFill>
                  <a:srgbClr val="FFFFFF"/>
                </a:solidFill>
                <a:latin typeface="Futura LT Pro Book"/>
                <a:cs typeface="Futura LT Pro Book"/>
              </a:rPr>
              <a:t>ente</a:t>
            </a:r>
            <a:r>
              <a:rPr lang="en-US" sz="2200" spc="-250" dirty="0">
                <a:solidFill>
                  <a:srgbClr val="FFFFFF"/>
                </a:solidFill>
                <a:latin typeface="Futura LT Pro Book"/>
                <a:cs typeface="Futura LT Pro Book"/>
              </a:rPr>
              <a:t>r</a:t>
            </a:r>
            <a:r>
              <a:rPr lang="en-US" sz="2200" spc="-10" dirty="0">
                <a:solidFill>
                  <a:srgbClr val="FFFFFF"/>
                </a:solidFill>
                <a:latin typeface="Futura LT Pro Book"/>
                <a:cs typeface="Futura LT Pro Book"/>
              </a:rPr>
              <a:t>,</a:t>
            </a:r>
            <a:r>
              <a:rPr lang="en-US" sz="2200" spc="-30" dirty="0">
                <a:solidFill>
                  <a:srgbClr val="FFFFFF"/>
                </a:solidFill>
                <a:latin typeface="Futura LT Pro Book"/>
                <a:cs typeface="Futura LT Pro Book"/>
              </a:rPr>
              <a:t> </a:t>
            </a:r>
            <a:r>
              <a:rPr lang="en-US" sz="2200" spc="-10" dirty="0">
                <a:solidFill>
                  <a:srgbClr val="FFFFFF"/>
                </a:solidFill>
                <a:latin typeface="Futura LT Pro Book"/>
                <a:cs typeface="Futura LT Pro Book"/>
              </a:rPr>
              <a:t>University of</a:t>
            </a:r>
            <a:r>
              <a:rPr lang="en-US" sz="2200" spc="-5" dirty="0">
                <a:solidFill>
                  <a:srgbClr val="FFFFFF"/>
                </a:solidFill>
                <a:latin typeface="Futura LT Pro Book"/>
                <a:cs typeface="Futura LT Pro Book"/>
              </a:rPr>
              <a:t> </a:t>
            </a:r>
            <a:r>
              <a:rPr lang="en-US" sz="2200" spc="-20" dirty="0">
                <a:solidFill>
                  <a:srgbClr val="FFFFFF"/>
                </a:solidFill>
                <a:latin typeface="Futura LT Pro Book"/>
                <a:cs typeface="Futura LT Pro Book"/>
              </a:rPr>
              <a:t>No</a:t>
            </a:r>
            <a:r>
              <a:rPr lang="en-US" sz="2200" spc="30" dirty="0">
                <a:solidFill>
                  <a:srgbClr val="FFFFFF"/>
                </a:solidFill>
                <a:latin typeface="Futura LT Pro Book"/>
                <a:cs typeface="Futura LT Pro Book"/>
              </a:rPr>
              <a:t>r</a:t>
            </a:r>
            <a:r>
              <a:rPr lang="en-US" sz="2200" spc="-10" dirty="0">
                <a:solidFill>
                  <a:srgbClr val="FFFFFF"/>
                </a:solidFill>
                <a:latin typeface="Futura LT Pro Book"/>
                <a:cs typeface="Futura LT Pro Book"/>
              </a:rPr>
              <a:t>th</a:t>
            </a:r>
            <a:r>
              <a:rPr lang="en-US" sz="2200" spc="-60" dirty="0">
                <a:solidFill>
                  <a:srgbClr val="FFFFFF"/>
                </a:solidFill>
                <a:latin typeface="Futura LT Pro Book"/>
                <a:cs typeface="Futura LT Pro Book"/>
              </a:rPr>
              <a:t> </a:t>
            </a:r>
            <a:r>
              <a:rPr lang="en-US" sz="2200" spc="-20" dirty="0">
                <a:solidFill>
                  <a:srgbClr val="FFFFFF"/>
                </a:solidFill>
                <a:latin typeface="Futura LT Pro Book"/>
                <a:cs typeface="Futura LT Pro Book"/>
              </a:rPr>
              <a:t>Ca</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olina</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at</a:t>
            </a:r>
            <a:r>
              <a:rPr lang="en-US" sz="2200" spc="-60" dirty="0">
                <a:solidFill>
                  <a:srgbClr val="FFFFFF"/>
                </a:solidFill>
                <a:latin typeface="Futura LT Pro Book"/>
                <a:cs typeface="Futura LT Pro Book"/>
              </a:rPr>
              <a:t> </a:t>
            </a:r>
            <a:r>
              <a:rPr lang="en-US" sz="2200" spc="-15" dirty="0">
                <a:solidFill>
                  <a:srgbClr val="FFFFFF"/>
                </a:solidFill>
                <a:latin typeface="Futura LT Pro Book"/>
                <a:cs typeface="Futura LT Pro Book"/>
              </a:rPr>
              <a:t>Chapel</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Hill</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pa</a:t>
            </a:r>
            <a:r>
              <a:rPr lang="en-US" sz="2200" spc="30" dirty="0">
                <a:solidFill>
                  <a:srgbClr val="FFFFFF"/>
                </a:solidFill>
                <a:latin typeface="Futura LT Pro Book"/>
                <a:cs typeface="Futura LT Pro Book"/>
              </a:rPr>
              <a:t>r</a:t>
            </a:r>
            <a:r>
              <a:rPr lang="en-US" sz="2200" spc="-15" dirty="0">
                <a:solidFill>
                  <a:srgbClr val="FFFFFF"/>
                </a:solidFill>
                <a:latin typeface="Futura LT Pro Book"/>
                <a:cs typeface="Futura LT Pro Book"/>
              </a:rPr>
              <a:t>tnership</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with</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ICF</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national,</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John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Sno</a:t>
            </a:r>
            <a:r>
              <a:rPr lang="en-US" sz="2200" spc="-165" dirty="0">
                <a:solidFill>
                  <a:srgbClr val="FFFFFF"/>
                </a:solidFill>
                <a:latin typeface="Futura LT Pro Book"/>
                <a:cs typeface="Futura LT Pro Book"/>
              </a:rPr>
              <a:t>w</a:t>
            </a:r>
            <a:r>
              <a:rPr lang="en-US" sz="2200" spc="-10" dirty="0">
                <a:solidFill>
                  <a:srgbClr val="FFFFFF"/>
                </a:solidFill>
                <a:latin typeface="Futura LT Pro Book"/>
                <a:cs typeface="Futura LT Pro Book"/>
              </a:rPr>
              <a:t>,</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Inc.,</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Management Scien</a:t>
            </a:r>
            <a:r>
              <a:rPr lang="en-US" sz="2200" spc="-45" dirty="0">
                <a:solidFill>
                  <a:srgbClr val="FFFFFF"/>
                </a:solidFill>
                <a:latin typeface="Futura LT Pro Book"/>
                <a:cs typeface="Futura LT Pro Book"/>
              </a:rPr>
              <a:t>c</a:t>
            </a:r>
            <a:r>
              <a:rPr lang="en-US" sz="2200" spc="-15" dirty="0">
                <a:solidFill>
                  <a:srgbClr val="FFFFFF"/>
                </a:solidFill>
                <a:latin typeface="Futura LT Pro Book"/>
                <a:cs typeface="Futura LT Pro Book"/>
              </a:rPr>
              <a:t>es</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for</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Health,</a:t>
            </a:r>
            <a:r>
              <a:rPr lang="en-US" sz="2200" spc="-5" dirty="0">
                <a:solidFill>
                  <a:srgbClr val="FFFFFF"/>
                </a:solidFill>
                <a:latin typeface="Futura LT Pro Book"/>
                <a:cs typeface="Futura LT Pro Book"/>
              </a:rPr>
              <a:t> </a:t>
            </a:r>
            <a:r>
              <a:rPr lang="en-US" sz="2200" spc="-105" dirty="0">
                <a:solidFill>
                  <a:srgbClr val="FFFFFF"/>
                </a:solidFill>
                <a:latin typeface="Futura LT Pro Book"/>
                <a:cs typeface="Futura LT Pro Book"/>
              </a:rPr>
              <a:t>Palladium</a:t>
            </a:r>
            <a:r>
              <a:rPr lang="en-US" sz="2200" spc="-10" dirty="0">
                <a:solidFill>
                  <a:srgbClr val="FFFFFF"/>
                </a:solidFill>
                <a:latin typeface="Futura LT Pro Book"/>
                <a:cs typeface="Futura LT Pro Book"/>
              </a:rPr>
              <a: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and</a:t>
            </a:r>
            <a:r>
              <a:rPr lang="en-US" sz="2200" spc="-75" dirty="0">
                <a:solidFill>
                  <a:srgbClr val="FFFFFF"/>
                </a:solidFill>
                <a:latin typeface="Futura LT Pro Book"/>
                <a:cs typeface="Futura LT Pro Book"/>
              </a:rPr>
              <a:t> </a:t>
            </a:r>
            <a:r>
              <a:rPr lang="en-US" sz="2200" spc="-254" dirty="0">
                <a:solidFill>
                  <a:srgbClr val="FFFFFF"/>
                </a:solidFill>
                <a:latin typeface="Futura LT Pro Book"/>
                <a:cs typeface="Futura LT Pro Book"/>
              </a:rPr>
              <a:t>T</a:t>
            </a:r>
            <a:r>
              <a:rPr lang="en-US" sz="2200" spc="-15" dirty="0">
                <a:solidFill>
                  <a:srgbClr val="FFFFFF"/>
                </a:solidFill>
                <a:latin typeface="Futura LT Pro Book"/>
                <a:cs typeface="Futura LT Pro Book"/>
              </a:rPr>
              <a:t>ulane</a:t>
            </a:r>
            <a:r>
              <a:rPr lang="en-US" sz="2200" spc="-30" dirty="0">
                <a:solidFill>
                  <a:srgbClr val="FFFFFF"/>
                </a:solidFill>
                <a:latin typeface="Futura LT Pro Book"/>
                <a:cs typeface="Futura LT Pro Book"/>
              </a:rPr>
              <a:t> </a:t>
            </a:r>
            <a:r>
              <a:rPr lang="en-US" sz="2200" spc="-10" dirty="0">
                <a:solidFill>
                  <a:srgbClr val="FFFFFF"/>
                </a:solidFill>
                <a:latin typeface="Futura LT Pro Book"/>
                <a:cs typeface="Futura LT Pro Book"/>
              </a:rPr>
              <a:t>University.</a:t>
            </a:r>
            <a:r>
              <a:rPr lang="en-US" sz="2200" spc="-75" dirty="0">
                <a:solidFill>
                  <a:srgbClr val="FFFFFF"/>
                </a:solidFill>
                <a:latin typeface="Futura LT Pro Book"/>
                <a:cs typeface="Futura LT Pro Book"/>
              </a:rPr>
              <a:t> </a:t>
            </a:r>
            <a:r>
              <a:rPr lang="en-US" sz="2200" spc="-60" dirty="0">
                <a:solidFill>
                  <a:srgbClr val="FFFFFF"/>
                </a:solidFill>
                <a:latin typeface="Futura LT Pro Book"/>
                <a:cs typeface="Futura LT Pro Book"/>
              </a:rPr>
              <a:t>T</a:t>
            </a:r>
            <a:r>
              <a:rPr lang="en-US" sz="2200" spc="-15" dirty="0">
                <a:solidFill>
                  <a:srgbClr val="FFFFFF"/>
                </a:solidFill>
                <a:latin typeface="Futura LT Pro Book"/>
                <a:cs typeface="Futura LT Pro Book"/>
              </a:rPr>
              <a:t>he</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views</a:t>
            </a:r>
            <a:r>
              <a:rPr lang="en-US" sz="2200" spc="-10" dirty="0">
                <a:solidFill>
                  <a:srgbClr val="FFFFFF"/>
                </a:solidFill>
                <a:latin typeface="Futura LT Pro Book"/>
                <a:cs typeface="Futura LT Pro Book"/>
              </a:rPr>
              <a:t> </a:t>
            </a:r>
            <a:r>
              <a:rPr lang="en-US" sz="2200" spc="-30" dirty="0">
                <a:solidFill>
                  <a:srgbClr val="FFFFFF"/>
                </a:solidFill>
                <a:latin typeface="Futura LT Pro Book"/>
                <a:cs typeface="Futura LT Pro Book"/>
              </a:rPr>
              <a:t>e</a:t>
            </a:r>
            <a:r>
              <a:rPr lang="en-US" sz="2200" spc="-15" dirty="0">
                <a:solidFill>
                  <a:srgbClr val="FFFFFF"/>
                </a:solidFill>
                <a:latin typeface="Futura LT Pro Book"/>
                <a:cs typeface="Futura LT Pro Book"/>
              </a:rPr>
              <a:t>xp</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essed</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this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p</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esentation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do</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not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ne</a:t>
            </a:r>
            <a:r>
              <a:rPr lang="en-US" sz="2200" spc="-45" dirty="0">
                <a:solidFill>
                  <a:srgbClr val="FFFFFF"/>
                </a:solidFill>
                <a:latin typeface="Futura LT Pro Book"/>
                <a:cs typeface="Futura LT Pro Book"/>
              </a:rPr>
              <a:t>c</a:t>
            </a:r>
            <a:r>
              <a:rPr lang="en-US" sz="2200" spc="-10" dirty="0">
                <a:solidFill>
                  <a:srgbClr val="FFFFFF"/>
                </a:solidFill>
                <a:latin typeface="Futura LT Pro Book"/>
                <a:cs typeface="Futura LT Pro Book"/>
              </a:rPr>
              <a:t>essarily</a:t>
            </a:r>
            <a:r>
              <a:rPr lang="en-US" sz="2200" spc="-5" dirty="0">
                <a:solidFill>
                  <a:srgbClr val="FFFFFF"/>
                </a:solidFill>
                <a:latin typeface="Futura LT Pro Book"/>
                <a:cs typeface="Futura LT Pro Book"/>
              </a:rPr>
              <a:t> </a:t>
            </a:r>
            <a:r>
              <a:rPr lang="en-US" sz="2200" spc="-55" dirty="0">
                <a:solidFill>
                  <a:srgbClr val="FFFFFF"/>
                </a:solidFill>
                <a:latin typeface="Futura LT Pro Book"/>
                <a:cs typeface="Futura LT Pro Book"/>
              </a:rPr>
              <a:t>r</a:t>
            </a:r>
            <a:r>
              <a:rPr lang="en-US" sz="2200" spc="-10" dirty="0">
                <a:solidFill>
                  <a:srgbClr val="FFFFFF"/>
                </a:solidFill>
                <a:latin typeface="Futura LT Pro Book"/>
                <a:cs typeface="Futura LT Pro Book"/>
              </a:rPr>
              <a:t>eflect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 views </a:t>
            </a:r>
            <a:r>
              <a:rPr lang="en-US" sz="2200" spc="-10" dirty="0">
                <a:solidFill>
                  <a:srgbClr val="FFFFFF"/>
                </a:solidFill>
                <a:latin typeface="Futura LT Pro Book"/>
                <a:cs typeface="Futura LT Pro Book"/>
              </a:rPr>
              <a:t>of</a:t>
            </a:r>
            <a:r>
              <a:rPr lang="en-US" sz="2200" spc="-30" dirty="0">
                <a:solidFill>
                  <a:srgbClr val="FFFFFF"/>
                </a:solidFill>
                <a:latin typeface="Futura LT Pro Book"/>
                <a:cs typeface="Futura LT Pro Book"/>
              </a:rPr>
              <a:t> </a:t>
            </a:r>
            <a:r>
              <a:rPr lang="en-US" sz="2200" spc="-15" dirty="0">
                <a:solidFill>
                  <a:srgbClr val="FFFFFF"/>
                </a:solidFill>
                <a:latin typeface="Futura LT Pro Book"/>
                <a:cs typeface="Futura LT Pro Book"/>
              </a:rPr>
              <a:t>USAID or</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a:t>
            </a:r>
            <a:r>
              <a:rPr lang="en-US" sz="2200" spc="-30" dirty="0">
                <a:solidFill>
                  <a:srgbClr val="FFFFFF"/>
                </a:solidFill>
                <a:latin typeface="Futura LT Pro Book"/>
                <a:cs typeface="Futura LT Pro Book"/>
              </a:rPr>
              <a:t> </a:t>
            </a:r>
            <a:r>
              <a:rPr lang="en-US" sz="2200" spc="-15" dirty="0">
                <a:solidFill>
                  <a:srgbClr val="FFFFFF"/>
                </a:solidFill>
                <a:latin typeface="Futura LT Pro Book"/>
                <a:cs typeface="Futura LT Pro Book"/>
              </a:rPr>
              <a:t>United</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States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gove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nment.</a:t>
            </a:r>
            <a:endParaRPr lang="en-US" sz="2200" dirty="0">
              <a:latin typeface="Futura LT Pro Book"/>
              <a:cs typeface="Futura LT Pro Book"/>
            </a:endParaRPr>
          </a:p>
          <a:p>
            <a:endParaRPr lang="en-US" dirty="0" smtClean="0"/>
          </a:p>
          <a:p>
            <a:r>
              <a:rPr lang="en-US" sz="2000" b="1" dirty="0" smtClean="0">
                <a:solidFill>
                  <a:schemeClr val="bg1"/>
                </a:solidFill>
                <a:latin typeface="Futura LT Pro Book" panose="020B0502020204020303" pitchFamily="34" charset="0"/>
              </a:rPr>
              <a:t>www.measureevaluation.org</a:t>
            </a:r>
            <a:endParaRPr lang="en-US" sz="2000" b="1" dirty="0">
              <a:solidFill>
                <a:schemeClr val="bg1"/>
              </a:solidFill>
              <a:latin typeface="Futura LT Pro Book" panose="020B0502020204020303" pitchFamily="34" charset="0"/>
            </a:endParaRPr>
          </a:p>
        </p:txBody>
      </p:sp>
    </p:spTree>
    <p:extLst>
      <p:ext uri="{BB962C8B-B14F-4D97-AF65-F5344CB8AC3E}">
        <p14:creationId xmlns:p14="http://schemas.microsoft.com/office/powerpoint/2010/main" val="17593580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990600" y="228600"/>
            <a:ext cx="8866038"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4a: Questionnaire module for a child age 0–4 years</a:t>
            </a:r>
            <a:endParaRPr sz="4400" b="1" dirty="0">
              <a:solidFill>
                <a:srgbClr val="0E256A"/>
              </a:solidFill>
              <a:latin typeface="Futura LT Pro Book"/>
              <a:cs typeface="Futura LT Pro Book"/>
            </a:endParaRPr>
          </a:p>
        </p:txBody>
      </p:sp>
      <p:sp>
        <p:nvSpPr>
          <p:cNvPr id="9" name="object 4"/>
          <p:cNvSpPr txBox="1"/>
          <p:nvPr/>
        </p:nvSpPr>
        <p:spPr>
          <a:xfrm>
            <a:off x="990600" y="1981200"/>
            <a:ext cx="7876759" cy="4121321"/>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Review questions on your own in English</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Next, we will do one demo interview in English</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Then, we will take turns reading the questions in the local language</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Next, we will do one demo interview in the local language. </a:t>
            </a:r>
          </a:p>
        </p:txBody>
      </p:sp>
    </p:spTree>
    <p:extLst>
      <p:ext uri="{BB962C8B-B14F-4D97-AF65-F5344CB8AC3E}">
        <p14:creationId xmlns:p14="http://schemas.microsoft.com/office/powerpoint/2010/main" val="26048005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425222" y="317718"/>
            <a:ext cx="88660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MUAC</a:t>
            </a:r>
            <a:endParaRPr sz="4400" b="1" dirty="0">
              <a:solidFill>
                <a:srgbClr val="0E256A"/>
              </a:solidFill>
              <a:latin typeface="Futura LT Pro Book"/>
              <a:cs typeface="Futura LT Pro Book"/>
            </a:endParaRPr>
          </a:p>
        </p:txBody>
      </p:sp>
      <p:sp>
        <p:nvSpPr>
          <p:cNvPr id="9" name="object 4"/>
          <p:cNvSpPr txBox="1"/>
          <p:nvPr/>
        </p:nvSpPr>
        <p:spPr>
          <a:xfrm>
            <a:off x="1425222" y="1864158"/>
            <a:ext cx="7876759" cy="1812997"/>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You will be taking a mid upper arm circumference (MUAC) measurement of the child age </a:t>
            </a:r>
            <a:r>
              <a:rPr lang="en-US" sz="2800" spc="-165" dirty="0" smtClean="0">
                <a:solidFill>
                  <a:prstClr val="black"/>
                </a:solidFill>
                <a:latin typeface="Futura LT Pro Book"/>
                <a:cs typeface="Futura LT Pro Book"/>
              </a:rPr>
              <a:t>0</a:t>
            </a:r>
            <a:r>
              <a:rPr lang="en-US" sz="2800" b="1" spc="-240" dirty="0">
                <a:solidFill>
                  <a:srgbClr val="0E256A"/>
                </a:solidFill>
                <a:latin typeface="Futura LT Pro Book"/>
                <a:cs typeface="Futura LT Pro Book"/>
              </a:rPr>
              <a:t>–</a:t>
            </a:r>
            <a:r>
              <a:rPr lang="en-US" sz="2800" spc="-165" dirty="0" smtClean="0">
                <a:solidFill>
                  <a:prstClr val="black"/>
                </a:solidFill>
                <a:latin typeface="Futura LT Pro Book"/>
                <a:cs typeface="Futura LT Pro Book"/>
              </a:rPr>
              <a:t>4 </a:t>
            </a:r>
            <a:r>
              <a:rPr lang="en-US" sz="2800" spc="-165" dirty="0">
                <a:solidFill>
                  <a:prstClr val="black"/>
                </a:solidFill>
                <a:latin typeface="Futura LT Pro Book"/>
                <a:cs typeface="Futura LT Pro Book"/>
              </a:rPr>
              <a:t>years.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See #8 on your questionnaire.</a:t>
            </a:r>
          </a:p>
        </p:txBody>
      </p:sp>
      <p:pic>
        <p:nvPicPr>
          <p:cNvPr id="7" name="Picture 6"/>
          <p:cNvPicPr>
            <a:picLocks noChangeAspect="1"/>
          </p:cNvPicPr>
          <p:nvPr/>
        </p:nvPicPr>
        <p:blipFill rotWithShape="1">
          <a:blip r:embed="rId3"/>
          <a:srcRect l="3970" t="27579" r="1177" b="5791"/>
          <a:stretch/>
        </p:blipFill>
        <p:spPr>
          <a:xfrm>
            <a:off x="206176" y="4886951"/>
            <a:ext cx="9646048" cy="1145195"/>
          </a:xfrm>
          <a:prstGeom prst="rect">
            <a:avLst/>
          </a:prstGeom>
        </p:spPr>
      </p:pic>
    </p:spTree>
    <p:extLst>
      <p:ext uri="{BB962C8B-B14F-4D97-AF65-F5344CB8AC3E}">
        <p14:creationId xmlns:p14="http://schemas.microsoft.com/office/powerpoint/2010/main" val="34516225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425222" y="317718"/>
            <a:ext cx="886603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MUAC general guidelines</a:t>
            </a:r>
            <a:endParaRPr sz="4400" b="1" dirty="0">
              <a:solidFill>
                <a:srgbClr val="0E256A"/>
              </a:solidFill>
              <a:latin typeface="Futura LT Pro Book"/>
              <a:cs typeface="Futura LT Pro Book"/>
            </a:endParaRPr>
          </a:p>
        </p:txBody>
      </p:sp>
      <p:sp>
        <p:nvSpPr>
          <p:cNvPr id="9" name="object 4"/>
          <p:cNvSpPr txBox="1"/>
          <p:nvPr/>
        </p:nvSpPr>
        <p:spPr>
          <a:xfrm>
            <a:off x="1425222" y="1864158"/>
            <a:ext cx="7876759" cy="3659656"/>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Use a flexible measuring tape.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MUAC should then be measured on the left upper arm while the arm is hanging down the side of the body and relaxed.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To review instructions on MUAC, go to this website: </a:t>
            </a:r>
            <a:r>
              <a:rPr lang="en-US" sz="2800" spc="-165" dirty="0">
                <a:solidFill>
                  <a:prstClr val="black"/>
                </a:solidFill>
                <a:latin typeface="Futura LT Pro Book"/>
                <a:cs typeface="Futura LT Pro Book"/>
                <a:hlinkClick r:id="rId3"/>
              </a:rPr>
              <a:t>http://</a:t>
            </a:r>
            <a:r>
              <a:rPr lang="en-US" sz="2800" spc="-165" dirty="0" smtClean="0">
                <a:solidFill>
                  <a:prstClr val="black"/>
                </a:solidFill>
                <a:latin typeface="Futura LT Pro Book"/>
                <a:cs typeface="Futura LT Pro Book"/>
                <a:hlinkClick r:id="rId3"/>
              </a:rPr>
              <a:t>www.unicef.org/nutrition/training/3.1.3/1.html</a:t>
            </a: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10171883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533400" y="165656"/>
            <a:ext cx="8866038"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To obtain an accurate MUAC measurement</a:t>
            </a:r>
            <a:endParaRPr sz="4400" b="1" dirty="0">
              <a:solidFill>
                <a:srgbClr val="0E256A"/>
              </a:solidFill>
              <a:latin typeface="Futura LT Pro Book"/>
              <a:cs typeface="Futura LT Pro Book"/>
            </a:endParaRPr>
          </a:p>
        </p:txBody>
      </p:sp>
      <p:pic>
        <p:nvPicPr>
          <p:cNvPr id="7" name="Picture 6"/>
          <p:cNvPicPr>
            <a:picLocks noChangeAspect="1"/>
          </p:cNvPicPr>
          <p:nvPr/>
        </p:nvPicPr>
        <p:blipFill>
          <a:blip r:embed="rId3"/>
          <a:stretch>
            <a:fillRect/>
          </a:stretch>
        </p:blipFill>
        <p:spPr>
          <a:xfrm>
            <a:off x="261384" y="2209800"/>
            <a:ext cx="9644616" cy="4419600"/>
          </a:xfrm>
          <a:prstGeom prst="rect">
            <a:avLst/>
          </a:prstGeom>
        </p:spPr>
      </p:pic>
    </p:spTree>
    <p:extLst>
      <p:ext uri="{BB962C8B-B14F-4D97-AF65-F5344CB8AC3E}">
        <p14:creationId xmlns:p14="http://schemas.microsoft.com/office/powerpoint/2010/main" val="332040643"/>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447</TotalTime>
  <Words>4471</Words>
  <Application>Microsoft Office PowerPoint</Application>
  <PresentationFormat>Custom</PresentationFormat>
  <Paragraphs>442</Paragraphs>
  <Slides>56</Slides>
  <Notes>56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56</vt:i4>
      </vt:variant>
    </vt:vector>
  </HeadingPairs>
  <TitlesOfParts>
    <vt:vector size="64" baseType="lpstr">
      <vt:lpstr>ＭＳ Ｐゴシック</vt:lpstr>
      <vt:lpstr>Arial</vt:lpstr>
      <vt:lpstr>Calibri</vt:lpstr>
      <vt:lpstr>Futura LT Pro Book</vt:lpstr>
      <vt:lpstr>Gill Sans MT</vt:lpstr>
      <vt:lpstr>Times New Roman</vt:lpstr>
      <vt:lpstr>Wingdings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Parnell, Victoria Faith</dc:creator>
  <cp:lastModifiedBy>McGill, Deborah Lynne</cp:lastModifiedBy>
  <cp:revision>59</cp:revision>
  <dcterms:created xsi:type="dcterms:W3CDTF">2015-03-04T15:59:39Z</dcterms:created>
  <dcterms:modified xsi:type="dcterms:W3CDTF">2016-06-15T14:12:37Z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2015-03-04T00:00:00Z</vt:filetime>
  </property>
  <property fmtid="{D5CDD505-2E9C-101B-9397-08002B2CF9AE}" pid="3" name="LastSaved">
    <vt:filetime>2015-03-04T00:00:00Z</vt:filetime>
  </property>
</Properties>
</file>